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_rels/presentation.xml.rels" ContentType="application/vnd.openxmlformats-package.relationships+xml"/>
  <Override PartName="/ppt/media/image123.png" ContentType="image/png"/>
  <Override PartName="/ppt/media/image122.png" ContentType="image/png"/>
  <Override PartName="/ppt/media/image121.png" ContentType="image/png"/>
  <Override PartName="/ppt/media/image118.png" ContentType="image/png"/>
  <Override PartName="/ppt/media/image117.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10.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4.png" ContentType="image/png"/>
  <Override PartName="/ppt/media/image99.png" ContentType="image/png"/>
  <Override PartName="/ppt/media/image103.png" ContentType="image/png"/>
  <Override PartName="/ppt/media/image98.png" ContentType="image/png"/>
  <Override PartName="/ppt/media/image47.png" ContentType="image/png"/>
  <Override PartName="/ppt/media/image46.png" ContentType="image/png"/>
  <Override PartName="/ppt/media/image45.png" ContentType="image/png"/>
  <Override PartName="/ppt/media/image43.png" ContentType="image/png"/>
  <Override PartName="/ppt/media/image42.png" ContentType="image/png"/>
  <Override PartName="/ppt/media/image109.png" ContentType="image/png"/>
  <Override PartName="/ppt/media/image40.png" ContentType="image/png"/>
  <Override PartName="/ppt/media/image37.png" ContentType="image/png"/>
  <Override PartName="/ppt/media/image36.png" ContentType="image/png"/>
  <Override PartName="/ppt/media/image35.png" ContentType="image/png"/>
  <Override PartName="/ppt/media/image68.jpeg" ContentType="image/jpeg"/>
  <Override PartName="/ppt/media/image34.png" ContentType="image/png"/>
  <Override PartName="/ppt/media/image33.png" ContentType="image/png"/>
  <Override PartName="/ppt/media/image32.png" ContentType="image/png"/>
  <Override PartName="/ppt/media/image4.png" ContentType="image/png"/>
  <Override PartName="/ppt/media/image54.png" ContentType="image/png"/>
  <Override PartName="/ppt/media/image31.png" ContentType="image/png"/>
  <Override PartName="/ppt/media/image30.png" ContentType="image/png"/>
  <Override PartName="/ppt/media/image89.png" ContentType="image/png"/>
  <Override PartName="/ppt/media/image102.png" ContentType="image/png"/>
  <Override PartName="/ppt/media/image97.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41.jpeg" ContentType="image/jpeg"/>
  <Override PartName="/ppt/media/image44.png" ContentType="image/png"/>
  <Override PartName="/ppt/media/image39.png" ContentType="image/png"/>
  <Override PartName="/ppt/media/image67.jpeg" ContentType="image/jpeg"/>
  <Override PartName="/ppt/media/image24.png" ContentType="image/png"/>
  <Override PartName="/ppt/media/image38.jpeg" ContentType="image/jpeg"/>
  <Override PartName="/ppt/media/image10.png" ContentType="image/png"/>
  <Override PartName="/ppt/media/image69.png" ContentType="image/png"/>
  <Override PartName="/ppt/media/image21.png" ContentType="image/png"/>
  <Override PartName="/ppt/media/image55.png" ContentType="image/png"/>
  <Override PartName="/ppt/media/image1.jpeg" ContentType="image/jpeg"/>
  <Override PartName="/ppt/media/image83.png" ContentType="image/png"/>
  <Override PartName="/ppt/media/image3.png" ContentType="image/png"/>
  <Override PartName="/ppt/media/image53.png" ContentType="image/png"/>
  <Override PartName="/ppt/media/image8.png" ContentType="image/png"/>
  <Override PartName="/ppt/media/image58.png" ContentType="image/png"/>
  <Override PartName="/ppt/media/image23.png" ContentType="image/png"/>
  <Override PartName="/ppt/media/image12.png" ContentType="image/png"/>
  <Override PartName="/ppt/media/image13.png" ContentType="image/png"/>
  <Override PartName="/ppt/media/image14.png" ContentType="image/png"/>
  <Override PartName="/ppt/media/image15.png" ContentType="image/png"/>
  <Override PartName="/ppt/media/image5.png" ContentType="image/png"/>
  <Override PartName="/ppt/media/image90.png" ContentType="image/png"/>
  <Override PartName="/ppt/media/image16.png" ContentType="image/png"/>
  <Override PartName="/ppt/media/image91.png" ContentType="image/png"/>
  <Override PartName="/ppt/media/image17.png" ContentType="image/png"/>
  <Override PartName="/ppt/media/image2.jpeg" ContentType="image/jpeg"/>
  <Override PartName="/ppt/media/image18.png" ContentType="image/png"/>
  <Override PartName="/ppt/media/image19.png" ContentType="image/png"/>
  <Override PartName="/ppt/media/image9.png" ContentType="image/png"/>
  <Override PartName="/ppt/media/image94.png" ContentType="image/png"/>
  <Override PartName="/ppt/media/image20.tif" ContentType="image/tiff"/>
  <Override PartName="/ppt/media/image49.png" ContentType="image/png"/>
  <Override PartName="/ppt/media/image92.png" ContentType="image/png"/>
  <Override PartName="/ppt/media/image7.png" ContentType="image/png"/>
  <Override PartName="/ppt/media/image57.png" ContentType="image/png"/>
  <Override PartName="/ppt/media/image22.png" ContentType="image/png"/>
  <Override PartName="/ppt/media/image48.png" ContentType="image/png"/>
  <Override PartName="/ppt/media/image119.png" ContentType="image/png"/>
  <Override PartName="/ppt/media/image50.png" ContentType="image/png"/>
  <Override PartName="/ppt/media/image6.jpeg" ContentType="image/jpeg"/>
  <Override PartName="/ppt/media/image51.png" ContentType="image/png"/>
  <Override PartName="/ppt/media/image52.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jpeg" ContentType="image/jpeg"/>
  <Override PartName="/ppt/media/image64.jpeg" ContentType="image/jpeg"/>
  <Override PartName="/ppt/media/image72.png" ContentType="image/png"/>
  <Override PartName="/ppt/media/image65.png" ContentType="image/png"/>
  <Override PartName="/ppt/media/image66.png" ContentType="image/png"/>
  <Override PartName="/ppt/media/image70.png" ContentType="image/png"/>
  <Override PartName="/ppt/media/image71.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4.png" ContentType="image/png"/>
  <Override PartName="/ppt/media/image85.png" ContentType="image/png"/>
  <Override PartName="/ppt/media/image86.png" ContentType="image/png"/>
  <Override PartName="/ppt/media/image59.jpeg" ContentType="image/jpeg"/>
  <Override PartName="/ppt/media/image87.png" ContentType="image/png"/>
  <Override PartName="/ppt/media/image88.png" ContentType="image/png"/>
  <Override PartName="/ppt/media/image120.png" ContentType="image/png"/>
  <Override PartName="/ppt/media/image93.jpeg" ContentType="image/jpeg"/>
  <Override PartName="/ppt/media/image100.png" ContentType="image/png"/>
  <Override PartName="/ppt/media/image95.png" ContentType="image/png"/>
  <Override PartName="/ppt/media/image101.png" ContentType="image/png"/>
  <Override PartName="/ppt/media/image11.jpeg" ContentType="image/jpeg"/>
  <Override PartName="/ppt/media/image96.png" ContentType="image/png"/>
  <Override PartName="/ppt/presentation.xml" ContentType="application/vnd.openxmlformats-officedocument.presentationml.presentation.main+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48.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edit </a:t>
            </a:r>
            <a:r>
              <a:rPr b="0" lang="en-US" sz="4400" spc="-1" strike="noStrike">
                <a:latin typeface="Arial"/>
              </a:rPr>
              <a:t>the title </a:t>
            </a:r>
            <a:r>
              <a:rPr b="0" lang="en-US" sz="4400" spc="-1" strike="noStrike">
                <a:latin typeface="Arial"/>
              </a:rPr>
              <a:t>text </a:t>
            </a:r>
            <a:r>
              <a:rPr b="0" lang="en-US" sz="4400" spc="-1" strike="noStrike">
                <a:latin typeface="Arial"/>
              </a:rPr>
              <a:t>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hyperlink" Target="https://haveibeenpwned.com/" TargetMode="External"/><Relationship Id="rId4"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jpe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jpe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jpe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jpe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image" Target="../media/image65.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e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jpe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tif"/><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Imagen 4" descr=""/>
          <p:cNvPicPr/>
          <p:nvPr/>
        </p:nvPicPr>
        <p:blipFill>
          <a:blip r:embed="rId1"/>
          <a:stretch/>
        </p:blipFill>
        <p:spPr>
          <a:xfrm>
            <a:off x="0" y="0"/>
            <a:ext cx="12189960" cy="6855840"/>
          </a:xfrm>
          <a:prstGeom prst="rect">
            <a:avLst/>
          </a:prstGeom>
          <a:ln>
            <a:noFill/>
          </a:ln>
        </p:spPr>
      </p:pic>
      <p:sp>
        <p:nvSpPr>
          <p:cNvPr id="153" name="CustomShape 1"/>
          <p:cNvSpPr/>
          <p:nvPr/>
        </p:nvSpPr>
        <p:spPr>
          <a:xfrm>
            <a:off x="3841560" y="3520800"/>
            <a:ext cx="4506840" cy="85392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pPr>
            <a:r>
              <a:rPr b="0" lang="en-US" sz="4400" spc="-1" strike="noStrike">
                <a:solidFill>
                  <a:srgbClr val="ffffff"/>
                </a:solidFill>
                <a:latin typeface="Arial"/>
                <a:ea typeface="DejaVu Sans"/>
              </a:rPr>
              <a:t>Security Training</a:t>
            </a:r>
            <a:endParaRPr b="0" lang="en-US" sz="4400" spc="-1" strike="noStrike">
              <a:latin typeface="Arial"/>
            </a:endParaRPr>
          </a:p>
        </p:txBody>
      </p:sp>
      <p:sp>
        <p:nvSpPr>
          <p:cNvPr id="154" name="CustomShape 2"/>
          <p:cNvSpPr/>
          <p:nvPr/>
        </p:nvSpPr>
        <p:spPr>
          <a:xfrm>
            <a:off x="3308040" y="4377240"/>
            <a:ext cx="5573520" cy="56484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pPr>
            <a:r>
              <a:rPr b="0" lang="en-US" sz="3200" spc="-1" strike="noStrike">
                <a:solidFill>
                  <a:srgbClr val="ffffff"/>
                </a:solidFill>
                <a:latin typeface="Calibri Light"/>
                <a:ea typeface="DejaVu Sans"/>
              </a:rPr>
              <a:t>General Security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Imagen 3" descr=""/>
          <p:cNvPicPr/>
          <p:nvPr/>
        </p:nvPicPr>
        <p:blipFill>
          <a:blip r:embed="rId1"/>
          <a:stretch/>
        </p:blipFill>
        <p:spPr>
          <a:xfrm>
            <a:off x="0" y="0"/>
            <a:ext cx="12191400" cy="6857280"/>
          </a:xfrm>
          <a:prstGeom prst="rect">
            <a:avLst/>
          </a:prstGeom>
          <a:ln>
            <a:noFill/>
          </a:ln>
        </p:spPr>
      </p:pic>
      <p:pic>
        <p:nvPicPr>
          <p:cNvPr id="192" name="Imagen 4" descr=""/>
          <p:cNvPicPr/>
          <p:nvPr/>
        </p:nvPicPr>
        <p:blipFill>
          <a:blip r:embed="rId2"/>
          <a:stretch/>
        </p:blipFill>
        <p:spPr>
          <a:xfrm>
            <a:off x="908640" y="1213560"/>
            <a:ext cx="719640" cy="183600"/>
          </a:xfrm>
          <a:prstGeom prst="rect">
            <a:avLst/>
          </a:prstGeom>
          <a:ln>
            <a:noFill/>
          </a:ln>
        </p:spPr>
      </p:pic>
      <p:sp>
        <p:nvSpPr>
          <p:cNvPr id="193" name="CustomShape 1"/>
          <p:cNvSpPr/>
          <p:nvPr/>
        </p:nvSpPr>
        <p:spPr>
          <a:xfrm>
            <a:off x="878760" y="1337400"/>
            <a:ext cx="1073736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Password Security Best Practices - Complexity</a:t>
            </a:r>
            <a:endParaRPr b="0" lang="en-US" sz="4000" spc="-1" strike="noStrike">
              <a:latin typeface="Arial"/>
            </a:endParaRPr>
          </a:p>
        </p:txBody>
      </p:sp>
      <p:sp>
        <p:nvSpPr>
          <p:cNvPr id="194" name="CustomShape 2"/>
          <p:cNvSpPr/>
          <p:nvPr/>
        </p:nvSpPr>
        <p:spPr>
          <a:xfrm>
            <a:off x="780120" y="2168640"/>
            <a:ext cx="10537920" cy="3930480"/>
          </a:xfrm>
          <a:prstGeom prst="rect">
            <a:avLst/>
          </a:prstGeom>
          <a:noFill/>
          <a:ln>
            <a:noFill/>
          </a:ln>
        </p:spPr>
        <p:style>
          <a:lnRef idx="0"/>
          <a:fillRef idx="0"/>
          <a:effectRef idx="0"/>
          <a:fontRef idx="minor"/>
        </p:style>
        <p:txBody>
          <a:bodyPr lIns="90000" rIns="90000" tIns="45000" bIns="45000">
            <a:spAutoFit/>
          </a:bodyPr>
          <a:p>
            <a:pPr marL="285840" indent="-285120">
              <a:lnSpc>
                <a:spcPct val="100000"/>
              </a:lnSpc>
              <a:buClr>
                <a:srgbClr val="595959"/>
              </a:buClr>
              <a:buFont typeface="Arial"/>
              <a:buChar char="•"/>
            </a:pPr>
            <a:r>
              <a:rPr b="1" lang="en-US" sz="1800" spc="-1" strike="noStrike">
                <a:solidFill>
                  <a:srgbClr val="595959"/>
                </a:solidFill>
                <a:latin typeface="Calibri"/>
                <a:ea typeface="DejaVu Sans"/>
              </a:rPr>
              <a:t>Always use complex passwords</a:t>
            </a:r>
            <a:r>
              <a:rPr b="0" lang="en-US" sz="1800" spc="-1" strike="noStrike">
                <a:solidFill>
                  <a:srgbClr val="595959"/>
                </a:solidFill>
                <a:latin typeface="Calibri"/>
                <a:ea typeface="DejaVu Sans"/>
              </a:rPr>
              <a:t> (minimum 8 characters with lowercase, uppercase, numbers and special characters, eg: Qix&amp;%ta£4m).</a:t>
            </a:r>
            <a:br/>
            <a:r>
              <a:rPr b="0" lang="en-US" sz="1800" spc="-1" strike="noStrike">
                <a:solidFill>
                  <a:srgbClr val="595959"/>
                </a:solidFill>
                <a:latin typeface="Calibri"/>
                <a:ea typeface="DejaVu Sans"/>
              </a:rPr>
              <a:t> </a:t>
            </a:r>
            <a:endParaRPr b="0" lang="en-US" sz="1800" spc="-1" strike="noStrike">
              <a:latin typeface="Arial"/>
            </a:endParaRPr>
          </a:p>
          <a:p>
            <a:pPr marL="285840" indent="-285120">
              <a:lnSpc>
                <a:spcPct val="100000"/>
              </a:lnSpc>
              <a:buClr>
                <a:srgbClr val="595959"/>
              </a:buClr>
              <a:buFont typeface="Arial"/>
              <a:buChar char="•"/>
            </a:pPr>
            <a:r>
              <a:rPr b="1" lang="en-US" sz="1800" spc="-1" strike="noStrike">
                <a:solidFill>
                  <a:srgbClr val="595959"/>
                </a:solidFill>
                <a:latin typeface="Calibri"/>
                <a:ea typeface="DejaVu Sans"/>
              </a:rPr>
              <a:t>DO NOT </a:t>
            </a:r>
            <a:r>
              <a:rPr b="0" lang="en-US" sz="1800" spc="-1" strike="noStrike">
                <a:solidFill>
                  <a:srgbClr val="595959"/>
                </a:solidFill>
                <a:latin typeface="Calibri"/>
                <a:ea typeface="DejaVu Sans"/>
              </a:rPr>
              <a:t>use keywalks (eg: qwerty12345).</a:t>
            </a:r>
            <a:br/>
            <a:r>
              <a:rPr b="0" lang="en-US" sz="1800" spc="-1" strike="noStrike">
                <a:solidFill>
                  <a:srgbClr val="595959"/>
                </a:solidFill>
                <a:latin typeface="Calibri"/>
                <a:ea typeface="DejaVu Sans"/>
              </a:rPr>
              <a:t> </a:t>
            </a:r>
            <a:endParaRPr b="0" lang="en-US" sz="1800" spc="-1" strike="noStrike">
              <a:latin typeface="Arial"/>
            </a:endParaRPr>
          </a:p>
          <a:p>
            <a:pPr marL="285840" indent="-285120">
              <a:lnSpc>
                <a:spcPct val="100000"/>
              </a:lnSpc>
              <a:buClr>
                <a:srgbClr val="595959"/>
              </a:buClr>
              <a:buFont typeface="Arial"/>
              <a:buChar char="•"/>
            </a:pPr>
            <a:r>
              <a:rPr b="1" lang="en-US" sz="1800" spc="-1" strike="noStrike">
                <a:solidFill>
                  <a:srgbClr val="595959"/>
                </a:solidFill>
                <a:latin typeface="Calibri"/>
                <a:ea typeface="DejaVu Sans"/>
              </a:rPr>
              <a:t>DO NOT</a:t>
            </a:r>
            <a:r>
              <a:rPr b="0" lang="en-US" sz="1800" spc="-1" strike="noStrike">
                <a:solidFill>
                  <a:srgbClr val="595959"/>
                </a:solidFill>
                <a:latin typeface="Calibri"/>
                <a:ea typeface="DejaVu Sans"/>
              </a:rPr>
              <a:t> use easy to guess words like the company name or city (eg: myc0mp@ny2019#).</a:t>
            </a:r>
            <a:endParaRPr b="0" lang="en-US" sz="1800" spc="-1" strike="noStrike">
              <a:latin typeface="Arial"/>
            </a:endParaRPr>
          </a:p>
          <a:p>
            <a:pPr>
              <a:lnSpc>
                <a:spcPct val="100000"/>
              </a:lnSpc>
            </a:pPr>
            <a:endParaRPr b="0" lang="en-US" sz="1800" spc="-1" strike="noStrike">
              <a:latin typeface="Arial"/>
            </a:endParaRPr>
          </a:p>
          <a:p>
            <a:pPr marL="285840" indent="-285120">
              <a:lnSpc>
                <a:spcPct val="100000"/>
              </a:lnSpc>
              <a:buClr>
                <a:srgbClr val="595959"/>
              </a:buClr>
              <a:buFont typeface="Arial"/>
              <a:buChar char="•"/>
            </a:pPr>
            <a:r>
              <a:rPr b="1" lang="en-US" sz="1800" spc="-1" strike="noStrike">
                <a:solidFill>
                  <a:srgbClr val="595959"/>
                </a:solidFill>
                <a:latin typeface="Calibri"/>
                <a:ea typeface="DejaVu Sans"/>
              </a:rPr>
              <a:t>DO NOT</a:t>
            </a:r>
            <a:r>
              <a:rPr b="0" lang="en-US" sz="1800" spc="-1" strike="noStrike">
                <a:solidFill>
                  <a:srgbClr val="595959"/>
                </a:solidFill>
                <a:latin typeface="Calibri"/>
                <a:ea typeface="DejaVu Sans"/>
              </a:rPr>
              <a:t> use "seasonal" passwords (eg: Autumn2019 or January2017). These are commonly used when people are required to change their password every few months.</a:t>
            </a:r>
            <a:br/>
            <a:r>
              <a:rPr b="0" lang="en-US" sz="1800" spc="-1" strike="noStrike">
                <a:solidFill>
                  <a:srgbClr val="595959"/>
                </a:solidFill>
                <a:latin typeface="Calibri"/>
                <a:ea typeface="DejaVu Sans"/>
              </a:rPr>
              <a:t> </a:t>
            </a:r>
            <a:endParaRPr b="0" lang="en-US" sz="1800" spc="-1" strike="noStrike">
              <a:latin typeface="Arial"/>
            </a:endParaRPr>
          </a:p>
          <a:p>
            <a:pPr marL="285840" indent="-285120">
              <a:lnSpc>
                <a:spcPct val="100000"/>
              </a:lnSpc>
              <a:buClr>
                <a:srgbClr val="595959"/>
              </a:buClr>
              <a:buFont typeface="Arial"/>
              <a:buChar char="•"/>
            </a:pPr>
            <a:r>
              <a:rPr b="1" lang="en-US" sz="1800" spc="-1" strike="noStrike">
                <a:solidFill>
                  <a:srgbClr val="595959"/>
                </a:solidFill>
                <a:latin typeface="Calibri"/>
                <a:ea typeface="DejaVu Sans"/>
              </a:rPr>
              <a:t>DO NOT </a:t>
            </a:r>
            <a:r>
              <a:rPr b="0" lang="en-US" sz="1800" spc="-1" strike="noStrike">
                <a:solidFill>
                  <a:srgbClr val="595959"/>
                </a:solidFill>
                <a:latin typeface="Calibri"/>
                <a:ea typeface="DejaVu Sans"/>
              </a:rPr>
              <a:t>reuse passwords. Passwords should be unique to every account. Otherwise, if one account is compromised, other accounts will be too.</a:t>
            </a:r>
            <a:br/>
            <a:r>
              <a:rPr b="0" lang="en-US" sz="1800" spc="-1" strike="noStrike">
                <a:solidFill>
                  <a:srgbClr val="595959"/>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Imagen 3" descr=""/>
          <p:cNvPicPr/>
          <p:nvPr/>
        </p:nvPicPr>
        <p:blipFill>
          <a:blip r:embed="rId1"/>
          <a:stretch/>
        </p:blipFill>
        <p:spPr>
          <a:xfrm>
            <a:off x="0" y="0"/>
            <a:ext cx="12191400" cy="6857280"/>
          </a:xfrm>
          <a:prstGeom prst="rect">
            <a:avLst/>
          </a:prstGeom>
          <a:ln>
            <a:noFill/>
          </a:ln>
        </p:spPr>
      </p:pic>
      <p:sp>
        <p:nvSpPr>
          <p:cNvPr id="196" name="CustomShape 1"/>
          <p:cNvSpPr/>
          <p:nvPr/>
        </p:nvSpPr>
        <p:spPr>
          <a:xfrm>
            <a:off x="824040" y="1839960"/>
            <a:ext cx="10537920" cy="4446720"/>
          </a:xfrm>
          <a:prstGeom prst="rect">
            <a:avLst/>
          </a:prstGeom>
          <a:noFill/>
          <a:ln>
            <a:noFill/>
          </a:ln>
        </p:spPr>
        <p:style>
          <a:lnRef idx="0"/>
          <a:fillRef idx="0"/>
          <a:effectRef idx="0"/>
          <a:fontRef idx="minor"/>
        </p:style>
        <p:txBody>
          <a:bodyPr lIns="90000" rIns="90000" tIns="45000" bIns="45000">
            <a:spAutoFit/>
          </a:bodyPr>
          <a:p>
            <a:pPr marL="285840" indent="-285120">
              <a:lnSpc>
                <a:spcPct val="100000"/>
              </a:lnSpc>
              <a:buClr>
                <a:srgbClr val="595959"/>
              </a:buClr>
              <a:buFont typeface="Arial"/>
              <a:buChar char="•"/>
            </a:pPr>
            <a:r>
              <a:rPr b="1" lang="en-US" sz="2200" spc="-1" strike="noStrike">
                <a:solidFill>
                  <a:srgbClr val="595959"/>
                </a:solidFill>
                <a:latin typeface="Calibri"/>
                <a:ea typeface="DejaVu Sans"/>
              </a:rPr>
              <a:t>DO NOT </a:t>
            </a:r>
            <a:r>
              <a:rPr b="0" lang="en-US" sz="2200" spc="-1" strike="noStrike">
                <a:solidFill>
                  <a:srgbClr val="595959"/>
                </a:solidFill>
                <a:latin typeface="Calibri"/>
                <a:ea typeface="DejaVu Sans"/>
              </a:rPr>
              <a:t>store your passwords in plaintext.</a:t>
            </a:r>
            <a:br/>
            <a:r>
              <a:rPr b="0" lang="en-US" sz="2200" spc="-1" strike="noStrike">
                <a:solidFill>
                  <a:srgbClr val="595959"/>
                </a:solidFill>
                <a:latin typeface="Calibri"/>
                <a:ea typeface="DejaVu Sans"/>
              </a:rPr>
              <a:t> </a:t>
            </a:r>
            <a:endParaRPr b="0" lang="en-US" sz="2200" spc="-1" strike="noStrike">
              <a:latin typeface="Arial"/>
            </a:endParaRPr>
          </a:p>
          <a:p>
            <a:pPr marL="285840" indent="-285120">
              <a:lnSpc>
                <a:spcPct val="100000"/>
              </a:lnSpc>
              <a:buClr>
                <a:srgbClr val="595959"/>
              </a:buClr>
              <a:buFont typeface="Arial"/>
              <a:buChar char="•"/>
            </a:pPr>
            <a:r>
              <a:rPr b="1" lang="en-US" sz="2200" spc="-1" strike="noStrike">
                <a:solidFill>
                  <a:srgbClr val="595959"/>
                </a:solidFill>
                <a:latin typeface="Calibri"/>
                <a:ea typeface="DejaVu Sans"/>
              </a:rPr>
              <a:t>DO NOT </a:t>
            </a:r>
            <a:r>
              <a:rPr b="0" lang="en-US" sz="2200" spc="-1" strike="noStrike">
                <a:solidFill>
                  <a:srgbClr val="595959"/>
                </a:solidFill>
                <a:latin typeface="Calibri"/>
                <a:ea typeface="DejaVu Sans"/>
              </a:rPr>
              <a:t>share your passwords with anybody else. Passwords should be completely personal.</a:t>
            </a:r>
            <a:br/>
            <a:r>
              <a:rPr b="0" lang="en-US" sz="2200" spc="-1" strike="noStrike">
                <a:solidFill>
                  <a:srgbClr val="595959"/>
                </a:solidFill>
                <a:latin typeface="Calibri"/>
                <a:ea typeface="DejaVu Sans"/>
              </a:rPr>
              <a:t> </a:t>
            </a:r>
            <a:endParaRPr b="0" lang="en-US" sz="2200" spc="-1" strike="noStrike">
              <a:latin typeface="Arial"/>
            </a:endParaRPr>
          </a:p>
          <a:p>
            <a:pPr marL="285840" indent="-285120">
              <a:lnSpc>
                <a:spcPct val="100000"/>
              </a:lnSpc>
              <a:buClr>
                <a:srgbClr val="595959"/>
              </a:buClr>
              <a:buFont typeface="Arial"/>
              <a:buChar char="•"/>
            </a:pPr>
            <a:r>
              <a:rPr b="0" lang="en-US" sz="2200" spc="-1" strike="noStrike">
                <a:solidFill>
                  <a:srgbClr val="595959"/>
                </a:solidFill>
                <a:latin typeface="Calibri"/>
                <a:ea typeface="DejaVu Sans"/>
              </a:rPr>
              <a:t>If you are given a new account with a predefined password, </a:t>
            </a:r>
            <a:r>
              <a:rPr b="1" lang="en-US" sz="2200" spc="-1" strike="noStrike">
                <a:solidFill>
                  <a:srgbClr val="595959"/>
                </a:solidFill>
                <a:latin typeface="Calibri"/>
                <a:ea typeface="DejaVu Sans"/>
              </a:rPr>
              <a:t>change it a new password immediately </a:t>
            </a:r>
            <a:r>
              <a:rPr b="0" lang="en-US" sz="2200" spc="-1" strike="noStrike">
                <a:solidFill>
                  <a:srgbClr val="595959"/>
                </a:solidFill>
                <a:latin typeface="Calibri"/>
                <a:ea typeface="DejaVu Sans"/>
              </a:rPr>
              <a:t>and store it in your password manager.</a:t>
            </a:r>
            <a:br/>
            <a:r>
              <a:rPr b="0" lang="en-US" sz="2200" spc="-1" strike="noStrike">
                <a:solidFill>
                  <a:srgbClr val="595959"/>
                </a:solidFill>
                <a:latin typeface="Calibri"/>
                <a:ea typeface="DejaVu Sans"/>
              </a:rPr>
              <a:t> </a:t>
            </a:r>
            <a:endParaRPr b="0" lang="en-US" sz="2200" spc="-1" strike="noStrike">
              <a:latin typeface="Arial"/>
            </a:endParaRPr>
          </a:p>
          <a:p>
            <a:pPr marL="285840" indent="-285120">
              <a:lnSpc>
                <a:spcPct val="100000"/>
              </a:lnSpc>
              <a:buClr>
                <a:srgbClr val="595959"/>
              </a:buClr>
              <a:buFont typeface="Arial"/>
              <a:buChar char="•"/>
            </a:pPr>
            <a:r>
              <a:rPr b="1" lang="en-US" sz="2200" spc="-1" strike="noStrike">
                <a:solidFill>
                  <a:srgbClr val="595959"/>
                </a:solidFill>
                <a:latin typeface="Calibri"/>
                <a:ea typeface="DejaVu Sans"/>
              </a:rPr>
              <a:t>Recommendation: </a:t>
            </a:r>
            <a:r>
              <a:rPr b="0" lang="en-US" sz="2200" spc="-1" strike="noStrike">
                <a:solidFill>
                  <a:srgbClr val="595959"/>
                </a:solidFill>
                <a:latin typeface="Calibri"/>
                <a:ea typeface="DejaVu Sans"/>
              </a:rPr>
              <a:t>Use a secure password manager such as KeePass2 or LastPass to store complex, random passwords. Make sure that your Master Password is extremely secure, i.e the same guidelines as above but at least 12 characters long.</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pic>
        <p:nvPicPr>
          <p:cNvPr id="197" name="Imagen 4" descr=""/>
          <p:cNvPicPr/>
          <p:nvPr/>
        </p:nvPicPr>
        <p:blipFill>
          <a:blip r:embed="rId2"/>
          <a:stretch/>
        </p:blipFill>
        <p:spPr>
          <a:xfrm>
            <a:off x="908640" y="983880"/>
            <a:ext cx="719640" cy="183600"/>
          </a:xfrm>
          <a:prstGeom prst="rect">
            <a:avLst/>
          </a:prstGeom>
          <a:ln>
            <a:noFill/>
          </a:ln>
        </p:spPr>
      </p:pic>
      <p:sp>
        <p:nvSpPr>
          <p:cNvPr id="198" name="CustomShape 2"/>
          <p:cNvSpPr/>
          <p:nvPr/>
        </p:nvSpPr>
        <p:spPr>
          <a:xfrm>
            <a:off x="847080" y="1132200"/>
            <a:ext cx="41018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Storing password</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Imagen 3" descr=""/>
          <p:cNvPicPr/>
          <p:nvPr/>
        </p:nvPicPr>
        <p:blipFill>
          <a:blip r:embed="rId1"/>
          <a:stretch/>
        </p:blipFill>
        <p:spPr>
          <a:xfrm>
            <a:off x="0" y="0"/>
            <a:ext cx="12191400" cy="6857280"/>
          </a:xfrm>
          <a:prstGeom prst="rect">
            <a:avLst/>
          </a:prstGeom>
          <a:ln>
            <a:noFill/>
          </a:ln>
        </p:spPr>
      </p:pic>
      <p:pic>
        <p:nvPicPr>
          <p:cNvPr id="200" name="Imagen 4" descr=""/>
          <p:cNvPicPr/>
          <p:nvPr/>
        </p:nvPicPr>
        <p:blipFill>
          <a:blip r:embed="rId2"/>
          <a:stretch/>
        </p:blipFill>
        <p:spPr>
          <a:xfrm>
            <a:off x="1013760" y="1090080"/>
            <a:ext cx="719640" cy="183600"/>
          </a:xfrm>
          <a:prstGeom prst="rect">
            <a:avLst/>
          </a:prstGeom>
          <a:ln>
            <a:noFill/>
          </a:ln>
        </p:spPr>
      </p:pic>
      <p:sp>
        <p:nvSpPr>
          <p:cNvPr id="201" name="CustomShape 1"/>
          <p:cNvSpPr/>
          <p:nvPr/>
        </p:nvSpPr>
        <p:spPr>
          <a:xfrm>
            <a:off x="950040" y="1263240"/>
            <a:ext cx="39618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Password Expiry</a:t>
            </a:r>
            <a:endParaRPr b="0" lang="en-US" sz="4000" spc="-1" strike="noStrike">
              <a:latin typeface="Arial"/>
            </a:endParaRPr>
          </a:p>
        </p:txBody>
      </p:sp>
      <p:sp>
        <p:nvSpPr>
          <p:cNvPr id="202" name="CustomShape 2"/>
          <p:cNvSpPr/>
          <p:nvPr/>
        </p:nvSpPr>
        <p:spPr>
          <a:xfrm>
            <a:off x="885240" y="2168640"/>
            <a:ext cx="10074600" cy="3656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If your password is never compromised, there is no theoretical need to change it. However, statistically, most data breaches take an average of 200 days to be discovered. </a:t>
            </a:r>
            <a:br/>
            <a:br/>
            <a:r>
              <a:rPr b="0" lang="en-US" sz="2400" spc="-1" strike="noStrike">
                <a:solidFill>
                  <a:srgbClr val="595959"/>
                </a:solidFill>
                <a:latin typeface="Calibri"/>
                <a:ea typeface="DejaVu Sans"/>
              </a:rPr>
              <a:t>Under the assumption that most databases run an inherent risk of being stolen, or that there is an inherent risk of passwords being sniffed or phished, it is often recommended to change passwords at a regular interval, often every 2-6 months is recommended.</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Imagen 3" descr=""/>
          <p:cNvPicPr/>
          <p:nvPr/>
        </p:nvPicPr>
        <p:blipFill>
          <a:blip r:embed="rId1"/>
          <a:stretch/>
        </p:blipFill>
        <p:spPr>
          <a:xfrm>
            <a:off x="0" y="0"/>
            <a:ext cx="12191400" cy="6857280"/>
          </a:xfrm>
          <a:prstGeom prst="rect">
            <a:avLst/>
          </a:prstGeom>
          <a:ln>
            <a:noFill/>
          </a:ln>
        </p:spPr>
      </p:pic>
      <p:pic>
        <p:nvPicPr>
          <p:cNvPr id="204" name="Imagen 4" descr=""/>
          <p:cNvPicPr/>
          <p:nvPr/>
        </p:nvPicPr>
        <p:blipFill>
          <a:blip r:embed="rId2"/>
          <a:stretch/>
        </p:blipFill>
        <p:spPr>
          <a:xfrm>
            <a:off x="647640" y="1087560"/>
            <a:ext cx="719640" cy="183600"/>
          </a:xfrm>
          <a:prstGeom prst="rect">
            <a:avLst/>
          </a:prstGeom>
          <a:ln>
            <a:noFill/>
          </a:ln>
        </p:spPr>
      </p:pic>
      <p:sp>
        <p:nvSpPr>
          <p:cNvPr id="205" name="CustomShape 1"/>
          <p:cNvSpPr/>
          <p:nvPr/>
        </p:nvSpPr>
        <p:spPr>
          <a:xfrm>
            <a:off x="610920" y="1211040"/>
            <a:ext cx="855972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Has my account been compromised?</a:t>
            </a:r>
            <a:endParaRPr b="0" lang="en-US" sz="4000" spc="-1" strike="noStrike">
              <a:latin typeface="Arial"/>
            </a:endParaRPr>
          </a:p>
        </p:txBody>
      </p:sp>
      <p:sp>
        <p:nvSpPr>
          <p:cNvPr id="206" name="CustomShape 2"/>
          <p:cNvSpPr/>
          <p:nvPr/>
        </p:nvSpPr>
        <p:spPr>
          <a:xfrm>
            <a:off x="885240" y="2168640"/>
            <a:ext cx="10074600" cy="3107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Many sites exist claiming to tell you whether your account has been compromised in a data breach. </a:t>
            </a:r>
            <a:br/>
            <a:br/>
            <a:r>
              <a:rPr b="0" lang="en-US" sz="2400" spc="-1" strike="noStrike">
                <a:solidFill>
                  <a:srgbClr val="595959"/>
                </a:solidFill>
                <a:latin typeface="Calibri"/>
                <a:ea typeface="DejaVu Sans"/>
              </a:rPr>
              <a:t>Obviously, entering your details into these sites comes with its own risks.</a:t>
            </a:r>
            <a:br/>
            <a:br/>
            <a:r>
              <a:rPr b="0" lang="en-US" sz="2400" spc="-1" strike="noStrike">
                <a:solidFill>
                  <a:srgbClr val="595959"/>
                </a:solidFill>
                <a:latin typeface="Calibri"/>
                <a:ea typeface="DejaVu Sans"/>
              </a:rPr>
              <a:t>However, if you understand these risks and feel that you trust the site, feel free to check. </a:t>
            </a:r>
            <a:br/>
            <a:br/>
            <a:r>
              <a:rPr b="0" lang="en-US" sz="2400" spc="-1" strike="noStrike" u="sng">
                <a:solidFill>
                  <a:srgbClr val="0563c1"/>
                </a:solidFill>
                <a:uFillTx/>
                <a:latin typeface="Calibri"/>
                <a:ea typeface="DejaVu Sans"/>
                <a:hlinkClick r:id="rId3"/>
              </a:rPr>
              <a:t>https://haveibeenpwned.com/</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Imagen 3" descr=""/>
          <p:cNvPicPr/>
          <p:nvPr/>
        </p:nvPicPr>
        <p:blipFill>
          <a:blip r:embed="rId1"/>
          <a:stretch/>
        </p:blipFill>
        <p:spPr>
          <a:xfrm>
            <a:off x="0" y="0"/>
            <a:ext cx="12191400" cy="6857280"/>
          </a:xfrm>
          <a:prstGeom prst="rect">
            <a:avLst/>
          </a:prstGeom>
          <a:ln>
            <a:noFill/>
          </a:ln>
        </p:spPr>
      </p:pic>
      <p:pic>
        <p:nvPicPr>
          <p:cNvPr id="208" name="Imagen 4" descr=""/>
          <p:cNvPicPr/>
          <p:nvPr/>
        </p:nvPicPr>
        <p:blipFill>
          <a:blip r:embed="rId2"/>
          <a:stretch/>
        </p:blipFill>
        <p:spPr>
          <a:xfrm>
            <a:off x="647640" y="1087560"/>
            <a:ext cx="719640" cy="183600"/>
          </a:xfrm>
          <a:prstGeom prst="rect">
            <a:avLst/>
          </a:prstGeom>
          <a:ln>
            <a:noFill/>
          </a:ln>
        </p:spPr>
      </p:pic>
      <p:sp>
        <p:nvSpPr>
          <p:cNvPr id="209" name="CustomShape 1"/>
          <p:cNvSpPr/>
          <p:nvPr/>
        </p:nvSpPr>
        <p:spPr>
          <a:xfrm>
            <a:off x="574560" y="1211040"/>
            <a:ext cx="229896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Extra tips</a:t>
            </a:r>
            <a:endParaRPr b="0" lang="en-US" sz="4000" spc="-1" strike="noStrike">
              <a:latin typeface="Arial"/>
            </a:endParaRPr>
          </a:p>
        </p:txBody>
      </p:sp>
      <p:sp>
        <p:nvSpPr>
          <p:cNvPr id="210" name="CustomShape 2"/>
          <p:cNvSpPr/>
          <p:nvPr/>
        </p:nvSpPr>
        <p:spPr>
          <a:xfrm>
            <a:off x="885240" y="2168640"/>
            <a:ext cx="10074600" cy="2558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 Every single site or app you’re using should use a </a:t>
            </a:r>
            <a:r>
              <a:rPr b="1" lang="en-US" sz="2400" spc="-1" strike="noStrike">
                <a:solidFill>
                  <a:srgbClr val="595959"/>
                </a:solidFill>
                <a:latin typeface="Calibri"/>
                <a:ea typeface="DejaVu Sans"/>
              </a:rPr>
              <a:t>unique password</a:t>
            </a:r>
            <a:r>
              <a:rPr b="0" lang="en-US" sz="2400" spc="-1" strike="noStrike">
                <a:solidFill>
                  <a:srgbClr val="595959"/>
                </a:solidFill>
                <a:latin typeface="Calibri"/>
                <a:ea typeface="DejaVu Sans"/>
              </a:rPr>
              <a:t>.</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595959"/>
                </a:solidFill>
                <a:latin typeface="Calibri"/>
                <a:ea typeface="DejaVu Sans"/>
              </a:rPr>
              <a:t>- Enable multifactor authentication.</a:t>
            </a:r>
            <a:br/>
            <a:br/>
            <a:r>
              <a:rPr b="0" lang="en-US" sz="2400" spc="-1" strike="noStrike">
                <a:solidFill>
                  <a:srgbClr val="595959"/>
                </a:solidFill>
                <a:latin typeface="Calibri"/>
                <a:ea typeface="DejaVu Sans"/>
              </a:rPr>
              <a:t>- Check if your e-mail address has been compromised in a data breach: </a:t>
            </a:r>
            <a:br/>
            <a:r>
              <a:rPr b="0" lang="en-US" sz="2400" spc="-1" strike="noStrike">
                <a:solidFill>
                  <a:srgbClr val="595959"/>
                </a:solidFill>
                <a:latin typeface="Calibri"/>
                <a:ea typeface="DejaVu Sans"/>
              </a:rPr>
              <a:t>https://haveibeenpwned.com</a:t>
            </a:r>
            <a:b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Imagen 4" descr=""/>
          <p:cNvPicPr/>
          <p:nvPr/>
        </p:nvPicPr>
        <p:blipFill>
          <a:blip r:embed="rId1"/>
          <a:stretch/>
        </p:blipFill>
        <p:spPr>
          <a:xfrm>
            <a:off x="0" y="0"/>
            <a:ext cx="12191400" cy="6857280"/>
          </a:xfrm>
          <a:prstGeom prst="rect">
            <a:avLst/>
          </a:prstGeom>
          <a:ln>
            <a:noFill/>
          </a:ln>
        </p:spPr>
      </p:pic>
      <p:sp>
        <p:nvSpPr>
          <p:cNvPr id="212" name="CustomShape 1"/>
          <p:cNvSpPr/>
          <p:nvPr/>
        </p:nvSpPr>
        <p:spPr>
          <a:xfrm>
            <a:off x="1376640" y="2502720"/>
            <a:ext cx="3341520" cy="19184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4000" spc="-1" strike="noStrike">
                <a:solidFill>
                  <a:srgbClr val="dc3344"/>
                </a:solidFill>
                <a:latin typeface="Arial"/>
                <a:ea typeface="DejaVu Sans"/>
              </a:rPr>
              <a:t>(MFA)</a:t>
            </a:r>
            <a:endParaRPr b="0" lang="en-US" sz="4000" spc="-1" strike="noStrike">
              <a:latin typeface="Arial"/>
            </a:endParaRPr>
          </a:p>
          <a:p>
            <a:pPr algn="ctr">
              <a:lnSpc>
                <a:spcPct val="100000"/>
              </a:lnSpc>
            </a:pPr>
            <a:r>
              <a:rPr b="0" lang="en-US" sz="4000" spc="-1" strike="noStrike">
                <a:solidFill>
                  <a:srgbClr val="dc3344"/>
                </a:solidFill>
                <a:latin typeface="Arial"/>
                <a:ea typeface="DejaVu Sans"/>
              </a:rPr>
              <a:t>Multifactor</a:t>
            </a:r>
            <a:br/>
            <a:r>
              <a:rPr b="0" lang="en-US" sz="4000" spc="-1" strike="noStrike">
                <a:solidFill>
                  <a:srgbClr val="dc3344"/>
                </a:solidFill>
                <a:latin typeface="Arial"/>
                <a:ea typeface="DejaVu Sans"/>
              </a:rPr>
              <a:t>authentication</a:t>
            </a:r>
            <a:endParaRPr b="0" lang="en-US" sz="4000" spc="-1" strike="noStrike">
              <a:latin typeface="Arial"/>
            </a:endParaRPr>
          </a:p>
        </p:txBody>
      </p:sp>
      <p:sp>
        <p:nvSpPr>
          <p:cNvPr id="213" name="CustomShape 2"/>
          <p:cNvSpPr/>
          <p:nvPr/>
        </p:nvSpPr>
        <p:spPr>
          <a:xfrm>
            <a:off x="5846040" y="1541160"/>
            <a:ext cx="5565240" cy="4478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595959"/>
                </a:solidFill>
                <a:latin typeface="Calibri"/>
                <a:ea typeface="DejaVu Sans"/>
              </a:rPr>
              <a:t>Means using more than one factor to prove that you are the real, authentic, you.</a:t>
            </a:r>
            <a:endParaRPr b="0" lang="en-US" sz="2800" spc="-1" strike="noStrike">
              <a:latin typeface="Arial"/>
            </a:endParaRPr>
          </a:p>
          <a:p>
            <a:pPr>
              <a:lnSpc>
                <a:spcPct val="100000"/>
              </a:lnSpc>
            </a:pPr>
            <a:br/>
            <a:r>
              <a:rPr b="0" lang="en-US" sz="2800" spc="-1" strike="noStrike">
                <a:solidFill>
                  <a:srgbClr val="595959"/>
                </a:solidFill>
                <a:latin typeface="Calibri"/>
                <a:ea typeface="DejaVu Sans"/>
              </a:rPr>
              <a:t>The purpose of MFA is to prevent attackers from breaching into systems. </a:t>
            </a:r>
            <a:endParaRPr b="0" lang="en-US" sz="2800" spc="-1" strike="noStrike">
              <a:latin typeface="Arial"/>
            </a:endParaRPr>
          </a:p>
          <a:p>
            <a:pPr>
              <a:lnSpc>
                <a:spcPct val="100000"/>
              </a:lnSpc>
            </a:pPr>
            <a:br/>
            <a:r>
              <a:rPr b="0" lang="en-US" sz="2800" spc="-1" strike="noStrike">
                <a:solidFill>
                  <a:srgbClr val="595959"/>
                </a:solidFill>
                <a:latin typeface="Calibri"/>
                <a:ea typeface="DejaVu Sans"/>
              </a:rPr>
              <a:t>It is an authentication method that requires users to verify identity using 2+ independent factors.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 name="Imagen 3" descr=""/>
          <p:cNvPicPr/>
          <p:nvPr/>
        </p:nvPicPr>
        <p:blipFill>
          <a:blip r:embed="rId1"/>
          <a:stretch/>
        </p:blipFill>
        <p:spPr>
          <a:xfrm>
            <a:off x="0" y="0"/>
            <a:ext cx="12191400" cy="6857280"/>
          </a:xfrm>
          <a:prstGeom prst="rect">
            <a:avLst/>
          </a:prstGeom>
          <a:ln>
            <a:noFill/>
          </a:ln>
        </p:spPr>
      </p:pic>
      <p:pic>
        <p:nvPicPr>
          <p:cNvPr id="215" name="Imagen 4" descr=""/>
          <p:cNvPicPr/>
          <p:nvPr/>
        </p:nvPicPr>
        <p:blipFill>
          <a:blip r:embed="rId2"/>
          <a:stretch/>
        </p:blipFill>
        <p:spPr>
          <a:xfrm>
            <a:off x="647640" y="625320"/>
            <a:ext cx="719640" cy="183600"/>
          </a:xfrm>
          <a:prstGeom prst="rect">
            <a:avLst/>
          </a:prstGeom>
          <a:ln>
            <a:noFill/>
          </a:ln>
        </p:spPr>
      </p:pic>
      <p:sp>
        <p:nvSpPr>
          <p:cNvPr id="216" name="CustomShape 1"/>
          <p:cNvSpPr/>
          <p:nvPr/>
        </p:nvSpPr>
        <p:spPr>
          <a:xfrm>
            <a:off x="604080" y="748800"/>
            <a:ext cx="78602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What is a factor of authentication?</a:t>
            </a:r>
            <a:endParaRPr b="0" lang="en-US" sz="4000" spc="-1" strike="noStrike">
              <a:latin typeface="Arial"/>
            </a:endParaRPr>
          </a:p>
        </p:txBody>
      </p:sp>
      <p:sp>
        <p:nvSpPr>
          <p:cNvPr id="217" name="CustomShape 2"/>
          <p:cNvSpPr/>
          <p:nvPr/>
        </p:nvSpPr>
        <p:spPr>
          <a:xfrm>
            <a:off x="875160" y="1456560"/>
            <a:ext cx="10074600" cy="3839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It is a method of proving “who you are” and there are 3 types:</a:t>
            </a:r>
            <a:endParaRPr b="0" lang="en-US" sz="2400" spc="-1" strike="noStrike">
              <a:latin typeface="Arial"/>
            </a:endParaRPr>
          </a:p>
          <a:p>
            <a:pPr>
              <a:lnSpc>
                <a:spcPct val="100000"/>
              </a:lnSpc>
            </a:pPr>
            <a:br/>
            <a:r>
              <a:rPr b="0" lang="en-US" sz="2800" spc="-1" strike="noStrike">
                <a:solidFill>
                  <a:srgbClr val="dc3344"/>
                </a:solidFill>
                <a:latin typeface="Calibri"/>
                <a:ea typeface="DejaVu Sans"/>
              </a:rPr>
              <a:t>Something you have: </a:t>
            </a:r>
            <a:r>
              <a:rPr b="0" lang="en-US" sz="2400" spc="-1" strike="noStrike" u="sng">
                <a:solidFill>
                  <a:srgbClr val="595959"/>
                </a:solidFill>
                <a:uFillTx/>
                <a:latin typeface="Calibri"/>
                <a:ea typeface="DejaVu Sans"/>
              </a:rPr>
              <a:t>should only ever be in your possession</a:t>
            </a:r>
            <a:r>
              <a:rPr b="0" lang="en-US" sz="2400" spc="-1" strike="noStrike">
                <a:solidFill>
                  <a:srgbClr val="595959"/>
                </a:solidFill>
                <a:latin typeface="Calibri"/>
                <a:ea typeface="DejaVu Sans"/>
              </a:rPr>
              <a:t>. It could be a phone, computer, token, or badge.</a:t>
            </a:r>
            <a:br/>
            <a:endParaRPr b="0" lang="en-US" sz="2400" spc="-1" strike="noStrike">
              <a:latin typeface="Arial"/>
            </a:endParaRPr>
          </a:p>
          <a:p>
            <a:pPr>
              <a:lnSpc>
                <a:spcPct val="100000"/>
              </a:lnSpc>
            </a:pPr>
            <a:r>
              <a:rPr b="0" lang="en-US" sz="2800" spc="-1" strike="noStrike">
                <a:solidFill>
                  <a:srgbClr val="dc3344"/>
                </a:solidFill>
                <a:latin typeface="Calibri"/>
                <a:ea typeface="DejaVu Sans"/>
              </a:rPr>
              <a:t>Something you are: </a:t>
            </a:r>
            <a:r>
              <a:rPr b="0" lang="en-US" sz="2400" spc="-1" strike="noStrike" u="sng">
                <a:solidFill>
                  <a:srgbClr val="595959"/>
                </a:solidFill>
                <a:uFillTx/>
                <a:latin typeface="Calibri"/>
                <a:ea typeface="DejaVu Sans"/>
              </a:rPr>
              <a:t>is physically unique to you</a:t>
            </a:r>
            <a:r>
              <a:rPr b="0" lang="en-US" sz="2400" spc="-1" strike="noStrike">
                <a:solidFill>
                  <a:srgbClr val="595959"/>
                </a:solidFill>
                <a:latin typeface="Calibri"/>
                <a:ea typeface="DejaVu Sans"/>
              </a:rPr>
              <a:t>. It could be your finger print, an iris scan.</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800" spc="-1" strike="noStrike">
                <a:solidFill>
                  <a:srgbClr val="dc3344"/>
                </a:solidFill>
                <a:latin typeface="Calibri"/>
                <a:ea typeface="DejaVu Sans"/>
              </a:rPr>
              <a:t>Something you know: </a:t>
            </a:r>
            <a:r>
              <a:rPr b="0" lang="en-US" sz="2400" spc="-1" strike="noStrike">
                <a:solidFill>
                  <a:srgbClr val="595959"/>
                </a:solidFill>
                <a:latin typeface="Calibri"/>
                <a:ea typeface="DejaVu Sans"/>
              </a:rPr>
              <a:t>that </a:t>
            </a:r>
            <a:r>
              <a:rPr b="0" lang="en-US" sz="2400" spc="-1" strike="noStrike" u="sng">
                <a:solidFill>
                  <a:srgbClr val="595959"/>
                </a:solidFill>
                <a:uFillTx/>
                <a:latin typeface="Calibri"/>
                <a:ea typeface="DejaVu Sans"/>
              </a:rPr>
              <a:t>only YOU would know, </a:t>
            </a:r>
            <a:r>
              <a:rPr b="0" lang="en-US" sz="2400" spc="-1" strike="noStrike">
                <a:solidFill>
                  <a:srgbClr val="595959"/>
                </a:solidFill>
                <a:latin typeface="Calibri"/>
                <a:ea typeface="DejaVu Sans"/>
              </a:rPr>
              <a:t>it could  be a password and username, security question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Imagen 4" descr=""/>
          <p:cNvPicPr/>
          <p:nvPr/>
        </p:nvPicPr>
        <p:blipFill>
          <a:blip r:embed="rId1"/>
          <a:stretch/>
        </p:blipFill>
        <p:spPr>
          <a:xfrm>
            <a:off x="0" y="0"/>
            <a:ext cx="12191400" cy="6857280"/>
          </a:xfrm>
          <a:prstGeom prst="rect">
            <a:avLst/>
          </a:prstGeom>
          <a:ln>
            <a:noFill/>
          </a:ln>
        </p:spPr>
      </p:pic>
      <p:pic>
        <p:nvPicPr>
          <p:cNvPr id="219" name="Imagen 6" descr=""/>
          <p:cNvPicPr/>
          <p:nvPr/>
        </p:nvPicPr>
        <p:blipFill>
          <a:blip r:embed="rId2"/>
          <a:stretch/>
        </p:blipFill>
        <p:spPr>
          <a:xfrm>
            <a:off x="960120" y="766440"/>
            <a:ext cx="719640" cy="183600"/>
          </a:xfrm>
          <a:prstGeom prst="rect">
            <a:avLst/>
          </a:prstGeom>
          <a:ln>
            <a:noFill/>
          </a:ln>
        </p:spPr>
      </p:pic>
      <p:sp>
        <p:nvSpPr>
          <p:cNvPr id="220" name="CustomShape 1"/>
          <p:cNvSpPr/>
          <p:nvPr/>
        </p:nvSpPr>
        <p:spPr>
          <a:xfrm>
            <a:off x="837000" y="1187280"/>
            <a:ext cx="1224720" cy="699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4000" spc="-1" strike="noStrike">
                <a:solidFill>
                  <a:srgbClr val="dc3344"/>
                </a:solidFill>
                <a:latin typeface="Arial"/>
                <a:ea typeface="DejaVu Sans"/>
              </a:rPr>
              <a:t>Pros</a:t>
            </a:r>
            <a:endParaRPr b="0" lang="en-US" sz="4000" spc="-1" strike="noStrike">
              <a:latin typeface="Arial"/>
            </a:endParaRPr>
          </a:p>
        </p:txBody>
      </p:sp>
      <p:sp>
        <p:nvSpPr>
          <p:cNvPr id="221" name="CustomShape 2"/>
          <p:cNvSpPr/>
          <p:nvPr/>
        </p:nvSpPr>
        <p:spPr>
          <a:xfrm>
            <a:off x="460080" y="2004840"/>
            <a:ext cx="5565240" cy="2284560"/>
          </a:xfrm>
          <a:prstGeom prst="rect">
            <a:avLst/>
          </a:prstGeom>
          <a:noFill/>
          <a:ln>
            <a:noFill/>
          </a:ln>
        </p:spPr>
        <p:style>
          <a:lnRef idx="0"/>
          <a:fillRef idx="0"/>
          <a:effectRef idx="0"/>
          <a:fontRef idx="minor"/>
        </p:style>
        <p:txBody>
          <a:bodyPr lIns="90000" rIns="90000" tIns="45000" bIns="45000">
            <a:spAutoFit/>
          </a:bodyPr>
          <a:p>
            <a:pPr marL="457200" indent="-456480">
              <a:lnSpc>
                <a:spcPct val="100000"/>
              </a:lnSpc>
              <a:buClr>
                <a:srgbClr val="595959"/>
              </a:buClr>
              <a:buFont typeface="Arial"/>
              <a:buChar char="•"/>
            </a:pPr>
            <a:r>
              <a:rPr b="0" lang="en-US" sz="2400" spc="-1" strike="noStrike">
                <a:solidFill>
                  <a:srgbClr val="595959"/>
                </a:solidFill>
                <a:latin typeface="Calibri"/>
                <a:ea typeface="DejaVu Sans"/>
              </a:rPr>
              <a:t>MFA strengthens your account’s security.</a:t>
            </a:r>
            <a:br/>
            <a:r>
              <a:rPr b="0" lang="en-US" sz="2400" spc="-1" strike="noStrike">
                <a:solidFill>
                  <a:srgbClr val="595959"/>
                </a:solidFill>
                <a:latin typeface="Calibri"/>
                <a:ea typeface="DejaVu Sans"/>
              </a:rPr>
              <a:t> </a:t>
            </a:r>
            <a:endParaRPr b="0" lang="en-US" sz="2400" spc="-1" strike="noStrike">
              <a:latin typeface="Arial"/>
            </a:endParaRPr>
          </a:p>
          <a:p>
            <a:pPr marL="457200" indent="-456480">
              <a:lnSpc>
                <a:spcPct val="100000"/>
              </a:lnSpc>
              <a:buClr>
                <a:srgbClr val="595959"/>
              </a:buClr>
              <a:buFont typeface="Arial"/>
              <a:buChar char="•"/>
            </a:pPr>
            <a:r>
              <a:rPr b="0" lang="en-US" sz="2400" spc="-1" strike="noStrike">
                <a:solidFill>
                  <a:srgbClr val="595959"/>
                </a:solidFill>
                <a:latin typeface="Calibri"/>
                <a:ea typeface="DejaVu Sans"/>
              </a:rPr>
              <a:t>Unless the cyber criminal has all of the factors required by the system, they will not be able to access the account.</a:t>
            </a:r>
            <a:endParaRPr b="0" lang="en-US" sz="2400" spc="-1" strike="noStrike">
              <a:latin typeface="Arial"/>
            </a:endParaRPr>
          </a:p>
        </p:txBody>
      </p:sp>
      <p:pic>
        <p:nvPicPr>
          <p:cNvPr id="222" name="Imagen 6" descr=""/>
          <p:cNvPicPr/>
          <p:nvPr/>
        </p:nvPicPr>
        <p:blipFill>
          <a:blip r:embed="rId3"/>
          <a:stretch/>
        </p:blipFill>
        <p:spPr>
          <a:xfrm>
            <a:off x="6116040" y="766440"/>
            <a:ext cx="719640" cy="183600"/>
          </a:xfrm>
          <a:prstGeom prst="rect">
            <a:avLst/>
          </a:prstGeom>
          <a:ln>
            <a:noFill/>
          </a:ln>
        </p:spPr>
      </p:pic>
      <p:sp>
        <p:nvSpPr>
          <p:cNvPr id="223" name="CustomShape 3"/>
          <p:cNvSpPr/>
          <p:nvPr/>
        </p:nvSpPr>
        <p:spPr>
          <a:xfrm>
            <a:off x="6323760" y="1187280"/>
            <a:ext cx="1364760" cy="699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4000" spc="-1" strike="noStrike">
                <a:solidFill>
                  <a:srgbClr val="dc3344"/>
                </a:solidFill>
                <a:latin typeface="Arial"/>
                <a:ea typeface="DejaVu Sans"/>
              </a:rPr>
              <a:t>Cons</a:t>
            </a:r>
            <a:endParaRPr b="0" lang="en-US" sz="4000" spc="-1" strike="noStrike">
              <a:latin typeface="Arial"/>
            </a:endParaRPr>
          </a:p>
        </p:txBody>
      </p:sp>
      <p:sp>
        <p:nvSpPr>
          <p:cNvPr id="224" name="CustomShape 4"/>
          <p:cNvSpPr/>
          <p:nvPr/>
        </p:nvSpPr>
        <p:spPr>
          <a:xfrm>
            <a:off x="6016680" y="2004840"/>
            <a:ext cx="5565240" cy="3381840"/>
          </a:xfrm>
          <a:prstGeom prst="rect">
            <a:avLst/>
          </a:prstGeom>
          <a:noFill/>
          <a:ln>
            <a:noFill/>
          </a:ln>
        </p:spPr>
        <p:style>
          <a:lnRef idx="0"/>
          <a:fillRef idx="0"/>
          <a:effectRef idx="0"/>
          <a:fontRef idx="minor"/>
        </p:style>
        <p:txBody>
          <a:bodyPr lIns="90000" rIns="90000" tIns="45000" bIns="45000">
            <a:spAutoFit/>
          </a:bodyPr>
          <a:p>
            <a:pPr marL="457200" indent="-456480">
              <a:lnSpc>
                <a:spcPct val="100000"/>
              </a:lnSpc>
              <a:buClr>
                <a:srgbClr val="595959"/>
              </a:buClr>
              <a:buFont typeface="Arial"/>
              <a:buChar char="•"/>
            </a:pPr>
            <a:r>
              <a:rPr b="0" lang="en-US" sz="2400" spc="-1" strike="noStrike">
                <a:solidFill>
                  <a:srgbClr val="595959"/>
                </a:solidFill>
                <a:latin typeface="Calibri"/>
                <a:ea typeface="DejaVu Sans"/>
              </a:rPr>
              <a:t>MFA adds another step you have to make every time you try to log in.</a:t>
            </a:r>
            <a:br/>
            <a:r>
              <a:rPr b="0" lang="en-US" sz="2400" spc="-1" strike="noStrike">
                <a:solidFill>
                  <a:srgbClr val="595959"/>
                </a:solidFill>
                <a:latin typeface="Calibri"/>
                <a:ea typeface="DejaVu Sans"/>
              </a:rPr>
              <a:t> </a:t>
            </a:r>
            <a:endParaRPr b="0" lang="en-US" sz="2400" spc="-1" strike="noStrike">
              <a:latin typeface="Arial"/>
            </a:endParaRPr>
          </a:p>
          <a:p>
            <a:pPr marL="457200" indent="-456480">
              <a:lnSpc>
                <a:spcPct val="100000"/>
              </a:lnSpc>
              <a:buClr>
                <a:srgbClr val="595959"/>
              </a:buClr>
              <a:buFont typeface="Arial"/>
              <a:buChar char="•"/>
            </a:pPr>
            <a:r>
              <a:rPr b="0" lang="en-US" sz="2400" spc="-1" strike="noStrike">
                <a:solidFill>
                  <a:srgbClr val="595959"/>
                </a:solidFill>
                <a:latin typeface="Calibri"/>
                <a:ea typeface="DejaVu Sans"/>
              </a:rPr>
              <a:t>Missing the device used to generate an access code could make unaccesible an account.</a:t>
            </a:r>
            <a:br/>
            <a:r>
              <a:rPr b="0" lang="en-US" sz="2400" spc="-1" strike="noStrike">
                <a:solidFill>
                  <a:srgbClr val="595959"/>
                </a:solidFill>
                <a:latin typeface="Calibri"/>
                <a:ea typeface="DejaVu Sans"/>
              </a:rPr>
              <a:t> </a:t>
            </a:r>
            <a:endParaRPr b="0" lang="en-US" sz="2400" spc="-1" strike="noStrike">
              <a:latin typeface="Arial"/>
            </a:endParaRPr>
          </a:p>
          <a:p>
            <a:pPr marL="457200" indent="-456480">
              <a:lnSpc>
                <a:spcPct val="100000"/>
              </a:lnSpc>
              <a:buClr>
                <a:srgbClr val="595959"/>
              </a:buClr>
              <a:buFont typeface="Arial"/>
              <a:buChar char="•"/>
            </a:pPr>
            <a:r>
              <a:rPr b="0" lang="en-US" sz="2400" spc="-1" strike="noStrike">
                <a:solidFill>
                  <a:srgbClr val="595959"/>
                </a:solidFill>
                <a:latin typeface="Calibri"/>
                <a:ea typeface="DejaVu Sans"/>
              </a:rPr>
              <a:t>Using biometric validations require additional hardware and software.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Imagen 4" descr=""/>
          <p:cNvPicPr/>
          <p:nvPr/>
        </p:nvPicPr>
        <p:blipFill>
          <a:blip r:embed="rId1"/>
          <a:stretch/>
        </p:blipFill>
        <p:spPr>
          <a:xfrm>
            <a:off x="0" y="1080"/>
            <a:ext cx="12189960" cy="6855840"/>
          </a:xfrm>
          <a:prstGeom prst="rect">
            <a:avLst/>
          </a:prstGeom>
          <a:ln>
            <a:noFill/>
          </a:ln>
        </p:spPr>
      </p:pic>
      <p:sp>
        <p:nvSpPr>
          <p:cNvPr id="226" name="CustomShape 1"/>
          <p:cNvSpPr/>
          <p:nvPr/>
        </p:nvSpPr>
        <p:spPr>
          <a:xfrm>
            <a:off x="5199120" y="2370960"/>
            <a:ext cx="164268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Phishing</a:t>
            </a:r>
            <a:endParaRPr b="0" lang="en-US" sz="3000" spc="-1" strike="noStrike">
              <a:latin typeface="Arial"/>
            </a:endParaRPr>
          </a:p>
        </p:txBody>
      </p:sp>
      <p:pic>
        <p:nvPicPr>
          <p:cNvPr id="227" name="" descr=""/>
          <p:cNvPicPr/>
          <p:nvPr/>
        </p:nvPicPr>
        <p:blipFill>
          <a:blip r:embed="rId2"/>
          <a:stretch/>
        </p:blipFill>
        <p:spPr>
          <a:xfrm>
            <a:off x="3768120" y="3242880"/>
            <a:ext cx="4396680" cy="26582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Imagen 4" descr=""/>
          <p:cNvPicPr/>
          <p:nvPr/>
        </p:nvPicPr>
        <p:blipFill>
          <a:blip r:embed="rId1"/>
          <a:stretch/>
        </p:blipFill>
        <p:spPr>
          <a:xfrm>
            <a:off x="0" y="0"/>
            <a:ext cx="12189960" cy="6855840"/>
          </a:xfrm>
          <a:prstGeom prst="rect">
            <a:avLst/>
          </a:prstGeom>
          <a:ln>
            <a:noFill/>
          </a:ln>
        </p:spPr>
      </p:pic>
      <p:pic>
        <p:nvPicPr>
          <p:cNvPr id="229" name="Imagen 6" descr=""/>
          <p:cNvPicPr/>
          <p:nvPr/>
        </p:nvPicPr>
        <p:blipFill>
          <a:blip r:embed="rId2"/>
          <a:stretch/>
        </p:blipFill>
        <p:spPr>
          <a:xfrm>
            <a:off x="1371240" y="2348640"/>
            <a:ext cx="718200" cy="182160"/>
          </a:xfrm>
          <a:prstGeom prst="rect">
            <a:avLst/>
          </a:prstGeom>
          <a:ln>
            <a:noFill/>
          </a:ln>
        </p:spPr>
      </p:pic>
      <p:sp>
        <p:nvSpPr>
          <p:cNvPr id="230" name="CustomShape 1"/>
          <p:cNvSpPr/>
          <p:nvPr/>
        </p:nvSpPr>
        <p:spPr>
          <a:xfrm>
            <a:off x="1081080" y="2472480"/>
            <a:ext cx="356436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Phishing Scam</a:t>
            </a:r>
            <a:endParaRPr b="0" lang="en-US" sz="4000" spc="-1" strike="noStrike">
              <a:latin typeface="Arial"/>
            </a:endParaRPr>
          </a:p>
        </p:txBody>
      </p:sp>
      <p:sp>
        <p:nvSpPr>
          <p:cNvPr id="231" name="CustomShape 2"/>
          <p:cNvSpPr/>
          <p:nvPr/>
        </p:nvSpPr>
        <p:spPr>
          <a:xfrm>
            <a:off x="5378400" y="1391400"/>
            <a:ext cx="6308640" cy="1735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2 main types: broad and spear.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Broad are usually less convincing but target wide audience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Spear phishing is very convincing and target a small audience</a:t>
            </a:r>
            <a:endParaRPr b="0" lang="en-US" sz="1800" spc="-1" strike="noStrike">
              <a:latin typeface="Arial"/>
            </a:endParaRPr>
          </a:p>
          <a:p>
            <a:pPr>
              <a:lnSpc>
                <a:spcPct val="100000"/>
              </a:lnSpc>
            </a:pPr>
            <a:endParaRPr b="0" lang="en-US" sz="1800" spc="-1" strike="noStrike">
              <a:latin typeface="Arial"/>
            </a:endParaRPr>
          </a:p>
        </p:txBody>
      </p:sp>
      <p:sp>
        <p:nvSpPr>
          <p:cNvPr id="232" name="CustomShape 3"/>
          <p:cNvSpPr/>
          <p:nvPr/>
        </p:nvSpPr>
        <p:spPr>
          <a:xfrm>
            <a:off x="1460160" y="3103920"/>
            <a:ext cx="27658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Careful what you click on</a:t>
            </a:r>
            <a:endParaRPr b="0" lang="en-US" sz="2000" spc="-1" strike="noStrike">
              <a:latin typeface="Arial"/>
            </a:endParaRPr>
          </a:p>
        </p:txBody>
      </p:sp>
      <p:pic>
        <p:nvPicPr>
          <p:cNvPr id="233" name="" descr=""/>
          <p:cNvPicPr/>
          <p:nvPr/>
        </p:nvPicPr>
        <p:blipFill>
          <a:blip r:embed="rId3"/>
          <a:stretch/>
        </p:blipFill>
        <p:spPr>
          <a:xfrm>
            <a:off x="6034320" y="3600360"/>
            <a:ext cx="4019040" cy="20253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Imagen 2" descr=""/>
          <p:cNvPicPr/>
          <p:nvPr/>
        </p:nvPicPr>
        <p:blipFill>
          <a:blip r:embed="rId1"/>
          <a:stretch/>
        </p:blipFill>
        <p:spPr>
          <a:xfrm>
            <a:off x="0" y="0"/>
            <a:ext cx="12189960" cy="6855840"/>
          </a:xfrm>
          <a:prstGeom prst="rect">
            <a:avLst/>
          </a:prstGeom>
          <a:ln>
            <a:noFill/>
          </a:ln>
        </p:spPr>
      </p:pic>
      <p:pic>
        <p:nvPicPr>
          <p:cNvPr id="156" name="Imagen 8" descr=""/>
          <p:cNvPicPr/>
          <p:nvPr/>
        </p:nvPicPr>
        <p:blipFill>
          <a:blip r:embed="rId2"/>
          <a:stretch/>
        </p:blipFill>
        <p:spPr>
          <a:xfrm>
            <a:off x="1312200" y="2481480"/>
            <a:ext cx="1271520" cy="323640"/>
          </a:xfrm>
          <a:prstGeom prst="rect">
            <a:avLst/>
          </a:prstGeom>
          <a:ln>
            <a:noFill/>
          </a:ln>
        </p:spPr>
      </p:pic>
      <p:sp>
        <p:nvSpPr>
          <p:cNvPr id="157" name="CustomShape 1"/>
          <p:cNvSpPr/>
          <p:nvPr/>
        </p:nvSpPr>
        <p:spPr>
          <a:xfrm>
            <a:off x="1312200" y="2860920"/>
            <a:ext cx="5909760" cy="853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6000" spc="-1" strike="noStrike">
                <a:solidFill>
                  <a:srgbClr val="ffffff"/>
                </a:solidFill>
                <a:latin typeface="Arial"/>
                <a:ea typeface="DejaVu Sans"/>
              </a:rPr>
              <a:t>Security Training</a:t>
            </a:r>
            <a:endParaRPr b="0" lang="en-US" sz="6000" spc="-1" strike="noStrike">
              <a:latin typeface="Arial"/>
            </a:endParaRPr>
          </a:p>
        </p:txBody>
      </p:sp>
      <p:sp>
        <p:nvSpPr>
          <p:cNvPr id="158" name="CustomShape 2"/>
          <p:cNvSpPr/>
          <p:nvPr/>
        </p:nvSpPr>
        <p:spPr>
          <a:xfrm>
            <a:off x="1400400" y="3386880"/>
            <a:ext cx="5573520" cy="564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Imagen 4" descr=""/>
          <p:cNvPicPr/>
          <p:nvPr/>
        </p:nvPicPr>
        <p:blipFill>
          <a:blip r:embed="rId1"/>
          <a:stretch/>
        </p:blipFill>
        <p:spPr>
          <a:xfrm>
            <a:off x="0" y="0"/>
            <a:ext cx="12189960" cy="6855840"/>
          </a:xfrm>
          <a:prstGeom prst="rect">
            <a:avLst/>
          </a:prstGeom>
          <a:ln>
            <a:noFill/>
          </a:ln>
        </p:spPr>
      </p:pic>
      <p:sp>
        <p:nvSpPr>
          <p:cNvPr id="235" name="CustomShape 1"/>
          <p:cNvSpPr/>
          <p:nvPr/>
        </p:nvSpPr>
        <p:spPr>
          <a:xfrm>
            <a:off x="730800" y="1229760"/>
            <a:ext cx="75081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In June 2019, a select group of Ksquare employees received this email:</a:t>
            </a:r>
            <a:endParaRPr b="0" lang="en-US" sz="1800" spc="-1" strike="noStrike">
              <a:latin typeface="Arial"/>
            </a:endParaRPr>
          </a:p>
        </p:txBody>
      </p:sp>
      <p:pic>
        <p:nvPicPr>
          <p:cNvPr id="236" name="" descr=""/>
          <p:cNvPicPr/>
          <p:nvPr/>
        </p:nvPicPr>
        <p:blipFill>
          <a:blip r:embed="rId2"/>
          <a:stretch/>
        </p:blipFill>
        <p:spPr>
          <a:xfrm>
            <a:off x="1427400" y="2377440"/>
            <a:ext cx="9019080" cy="571680"/>
          </a:xfrm>
          <a:prstGeom prst="rect">
            <a:avLst/>
          </a:prstGeom>
          <a:ln>
            <a:noFill/>
          </a:ln>
        </p:spPr>
      </p:pic>
      <p:sp>
        <p:nvSpPr>
          <p:cNvPr id="237" name="CustomShape 2"/>
          <p:cNvSpPr/>
          <p:nvPr/>
        </p:nvSpPr>
        <p:spPr>
          <a:xfrm>
            <a:off x="1072080" y="3647880"/>
            <a:ext cx="100044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*This email landed in Gmail’s Inbox. Gmail’s spam filter decided it was </a:t>
            </a:r>
            <a:r>
              <a:rPr b="1" i="1" lang="en-US" sz="1800" spc="-1" strike="noStrike">
                <a:solidFill>
                  <a:srgbClr val="595959"/>
                </a:solidFill>
                <a:latin typeface="Calibri"/>
                <a:ea typeface="DejaVu Sans"/>
              </a:rPr>
              <a:t>safe</a:t>
            </a:r>
            <a:r>
              <a:rPr b="0" lang="en-US" sz="1800" spc="-1" strike="noStrike">
                <a:solidFill>
                  <a:srgbClr val="595959"/>
                </a:solidFill>
                <a:latin typeface="Calibri"/>
                <a:ea typeface="DejaVu Sans"/>
              </a:rPr>
              <a: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*Does anything seem strange? Notice the presence of the </a:t>
            </a:r>
            <a:r>
              <a:rPr b="0" lang="en-US" sz="1800" spc="-1" strike="noStrike" u="sng">
                <a:solidFill>
                  <a:srgbClr val="595959"/>
                </a:solidFill>
                <a:uFillTx/>
                <a:latin typeface="Calibri"/>
                <a:ea typeface="DejaVu Sans"/>
              </a:rPr>
              <a:t>HTTPS</a:t>
            </a:r>
            <a:r>
              <a:rPr b="0" lang="en-US" sz="1800" spc="-1" strike="noStrike">
                <a:solidFill>
                  <a:srgbClr val="595959"/>
                </a:solidFill>
                <a:latin typeface="Calibri"/>
                <a:ea typeface="DejaVu Sans"/>
              </a:rPr>
              <a:t> link. This is using a </a:t>
            </a:r>
            <a:r>
              <a:rPr b="1" lang="en-US" sz="1800" spc="-1" strike="noStrike">
                <a:solidFill>
                  <a:srgbClr val="595959"/>
                </a:solidFill>
                <a:latin typeface="Calibri"/>
                <a:ea typeface="DejaVu Sans"/>
              </a:rPr>
              <a:t>valid</a:t>
            </a:r>
            <a:r>
              <a:rPr b="0" lang="en-US" sz="1800" spc="-1" strike="noStrike">
                <a:solidFill>
                  <a:srgbClr val="595959"/>
                </a:solidFill>
                <a:latin typeface="Calibri"/>
                <a:ea typeface="DejaVu Sans"/>
              </a:rPr>
              <a:t> SSL certificate.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*All the recipients’ emails where </a:t>
            </a:r>
            <a:r>
              <a:rPr b="0" i="1" lang="en-US" sz="1800" spc="-1" strike="noStrike" u="sng">
                <a:solidFill>
                  <a:srgbClr val="595959"/>
                </a:solidFill>
                <a:uFillTx/>
                <a:latin typeface="Calibri"/>
                <a:ea typeface="DejaVu Sans"/>
              </a:rPr>
              <a:t>publicly</a:t>
            </a:r>
            <a:r>
              <a:rPr b="0" lang="en-US" sz="1800" spc="-1" strike="noStrike">
                <a:solidFill>
                  <a:srgbClr val="595959"/>
                </a:solidFill>
                <a:latin typeface="Calibri"/>
                <a:ea typeface="DejaVu Sans"/>
              </a:rPr>
              <a:t> available on Google and Bing search engines...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Imagen 4" descr=""/>
          <p:cNvPicPr/>
          <p:nvPr/>
        </p:nvPicPr>
        <p:blipFill>
          <a:blip r:embed="rId1"/>
          <a:stretch/>
        </p:blipFill>
        <p:spPr>
          <a:xfrm>
            <a:off x="0" y="0"/>
            <a:ext cx="12189960" cy="6855840"/>
          </a:xfrm>
          <a:prstGeom prst="rect">
            <a:avLst/>
          </a:prstGeom>
          <a:ln>
            <a:noFill/>
          </a:ln>
        </p:spPr>
      </p:pic>
      <p:sp>
        <p:nvSpPr>
          <p:cNvPr id="239" name="CustomShape 1"/>
          <p:cNvSpPr/>
          <p:nvPr/>
        </p:nvSpPr>
        <p:spPr>
          <a:xfrm>
            <a:off x="6195600" y="2303640"/>
            <a:ext cx="502776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*The message is </a:t>
            </a:r>
            <a:r>
              <a:rPr b="0" i="1" lang="en-US" sz="1800" spc="-1" strike="noStrike">
                <a:solidFill>
                  <a:srgbClr val="595959"/>
                </a:solidFill>
                <a:latin typeface="Calibri"/>
                <a:ea typeface="DejaVu Sans"/>
              </a:rPr>
              <a:t>simple</a:t>
            </a:r>
            <a:r>
              <a:rPr b="0" lang="en-US" sz="1800" spc="-1" strike="noStrike">
                <a:solidFill>
                  <a:srgbClr val="595959"/>
                </a:solidFill>
                <a:latin typeface="Calibri"/>
                <a:ea typeface="DejaVu Sans"/>
              </a:rPr>
              <a:t> and contains only a small number of links. They all redirect to an </a:t>
            </a:r>
            <a:r>
              <a:rPr b="0" i="1" lang="en-US" sz="1800" spc="-1" strike="noStrike">
                <a:solidFill>
                  <a:srgbClr val="595959"/>
                </a:solidFill>
                <a:latin typeface="Calibri"/>
                <a:ea typeface="DejaVu Sans"/>
              </a:rPr>
              <a:t>HTTPS</a:t>
            </a:r>
            <a:r>
              <a:rPr b="0" lang="en-US" sz="1800" spc="-1" strike="noStrike">
                <a:solidFill>
                  <a:srgbClr val="595959"/>
                </a:solidFill>
                <a:latin typeface="Calibri"/>
                <a:ea typeface="DejaVu Sans"/>
              </a:rPr>
              <a:t> page whose domain is www.ksquarelnc.com.</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*This is a </a:t>
            </a:r>
            <a:r>
              <a:rPr b="1" lang="en-US" sz="1800" spc="-1" strike="noStrike">
                <a:solidFill>
                  <a:srgbClr val="595959"/>
                </a:solidFill>
                <a:latin typeface="Calibri"/>
                <a:ea typeface="DejaVu Sans"/>
              </a:rPr>
              <a:t>malicious</a:t>
            </a:r>
            <a:r>
              <a:rPr b="0" lang="en-US" sz="1800" spc="-1" strike="noStrike">
                <a:solidFill>
                  <a:srgbClr val="595959"/>
                </a:solidFill>
                <a:latin typeface="Calibri"/>
                <a:ea typeface="DejaVu Sans"/>
              </a:rPr>
              <a:t> link. Upon clicking, the recipient is redirected to...</a:t>
            </a:r>
            <a:endParaRPr b="0" lang="en-US" sz="1800" spc="-1" strike="noStrike">
              <a:latin typeface="Arial"/>
            </a:endParaRPr>
          </a:p>
        </p:txBody>
      </p:sp>
      <p:pic>
        <p:nvPicPr>
          <p:cNvPr id="240" name="" descr=""/>
          <p:cNvPicPr/>
          <p:nvPr/>
        </p:nvPicPr>
        <p:blipFill>
          <a:blip r:embed="rId2"/>
          <a:stretch/>
        </p:blipFill>
        <p:spPr>
          <a:xfrm>
            <a:off x="470880" y="162360"/>
            <a:ext cx="4921560" cy="64198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Imagen 4" descr=""/>
          <p:cNvPicPr/>
          <p:nvPr/>
        </p:nvPicPr>
        <p:blipFill>
          <a:blip r:embed="rId1"/>
          <a:stretch/>
        </p:blipFill>
        <p:spPr>
          <a:xfrm>
            <a:off x="0" y="0"/>
            <a:ext cx="12189960" cy="6855840"/>
          </a:xfrm>
          <a:prstGeom prst="rect">
            <a:avLst/>
          </a:prstGeom>
          <a:ln>
            <a:noFill/>
          </a:ln>
        </p:spPr>
      </p:pic>
      <p:pic>
        <p:nvPicPr>
          <p:cNvPr id="242" name="" descr=""/>
          <p:cNvPicPr/>
          <p:nvPr/>
        </p:nvPicPr>
        <p:blipFill>
          <a:blip r:embed="rId2"/>
          <a:stretch/>
        </p:blipFill>
        <p:spPr>
          <a:xfrm>
            <a:off x="3566160" y="1188720"/>
            <a:ext cx="8575920" cy="5596920"/>
          </a:xfrm>
          <a:prstGeom prst="rect">
            <a:avLst/>
          </a:prstGeom>
          <a:ln>
            <a:noFill/>
          </a:ln>
        </p:spPr>
      </p:pic>
      <p:sp>
        <p:nvSpPr>
          <p:cNvPr id="243" name="CustomShape 1"/>
          <p:cNvSpPr/>
          <p:nvPr/>
        </p:nvSpPr>
        <p:spPr>
          <a:xfrm>
            <a:off x="822960" y="2560320"/>
            <a:ext cx="502776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The page appears as though the user was logged out of their Gmail account.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After filling in their password, the user is redirected to their inbox.</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However, their </a:t>
            </a:r>
            <a:r>
              <a:rPr b="1" lang="en-US" sz="1800" spc="-1" strike="noStrike">
                <a:solidFill>
                  <a:srgbClr val="595959"/>
                </a:solidFill>
                <a:latin typeface="Calibri"/>
                <a:ea typeface="DejaVu Sans"/>
              </a:rPr>
              <a:t>password has already been stolen</a:t>
            </a:r>
            <a:r>
              <a:rPr b="0" lang="en-US" sz="1800" spc="-1" strike="noStrike">
                <a:solidFill>
                  <a:srgbClr val="595959"/>
                </a:solidFill>
                <a:latin typeface="Calibri"/>
                <a:ea typeface="DejaVu Sans"/>
              </a:rPr>
              <a:t> by this point!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Imagen 4" descr=""/>
          <p:cNvPicPr/>
          <p:nvPr/>
        </p:nvPicPr>
        <p:blipFill>
          <a:blip r:embed="rId1"/>
          <a:stretch/>
        </p:blipFill>
        <p:spPr>
          <a:xfrm>
            <a:off x="0" y="0"/>
            <a:ext cx="12189960" cy="6855840"/>
          </a:xfrm>
          <a:prstGeom prst="rect">
            <a:avLst/>
          </a:prstGeom>
          <a:ln>
            <a:noFill/>
          </a:ln>
        </p:spPr>
      </p:pic>
      <p:pic>
        <p:nvPicPr>
          <p:cNvPr id="245" name="" descr=""/>
          <p:cNvPicPr/>
          <p:nvPr/>
        </p:nvPicPr>
        <p:blipFill>
          <a:blip r:embed="rId2"/>
          <a:stretch/>
        </p:blipFill>
        <p:spPr>
          <a:xfrm>
            <a:off x="5069880" y="2011680"/>
            <a:ext cx="6813000" cy="4164480"/>
          </a:xfrm>
          <a:prstGeom prst="rect">
            <a:avLst/>
          </a:prstGeom>
          <a:ln>
            <a:noFill/>
          </a:ln>
        </p:spPr>
      </p:pic>
      <p:sp>
        <p:nvSpPr>
          <p:cNvPr id="246" name="CustomShape 1"/>
          <p:cNvSpPr/>
          <p:nvPr/>
        </p:nvSpPr>
        <p:spPr>
          <a:xfrm>
            <a:off x="274320" y="2651760"/>
            <a:ext cx="4478400" cy="283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All links were to HTTPS site with a valid SSL certificate. The only discrepancy in the domain name was </a:t>
            </a:r>
            <a:r>
              <a:rPr b="1" i="1" lang="en-US" sz="1800" spc="-1" strike="noStrike">
                <a:solidFill>
                  <a:srgbClr val="595959"/>
                </a:solidFill>
                <a:latin typeface="Calibri"/>
                <a:ea typeface="DejaVu Sans"/>
              </a:rPr>
              <a:t>one letter</a:t>
            </a:r>
            <a:r>
              <a:rPr b="0" lang="en-US" sz="1800" spc="-1" strike="noStrike">
                <a:solidFill>
                  <a:srgbClr val="595959"/>
                </a:solidFill>
                <a:latin typeface="Calibri"/>
                <a:ea typeface="DejaVu Sans"/>
              </a:rPr>
              <a: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The “i” in “inc” was replaced with “l”, a lowercase “L”.</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47" name="" descr=""/>
          <p:cNvPicPr/>
          <p:nvPr/>
        </p:nvPicPr>
        <p:blipFill>
          <a:blip r:embed="rId3"/>
          <a:stretch/>
        </p:blipFill>
        <p:spPr>
          <a:xfrm>
            <a:off x="435240" y="470880"/>
            <a:ext cx="5881680" cy="8244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Imagen 4" descr=""/>
          <p:cNvPicPr/>
          <p:nvPr/>
        </p:nvPicPr>
        <p:blipFill>
          <a:blip r:embed="rId1"/>
          <a:stretch/>
        </p:blipFill>
        <p:spPr>
          <a:xfrm>
            <a:off x="-144000" y="-233640"/>
            <a:ext cx="12191400" cy="6857280"/>
          </a:xfrm>
          <a:prstGeom prst="rect">
            <a:avLst/>
          </a:prstGeom>
          <a:ln>
            <a:noFill/>
          </a:ln>
        </p:spPr>
      </p:pic>
      <p:pic>
        <p:nvPicPr>
          <p:cNvPr id="249" name="Imagen 6" descr=""/>
          <p:cNvPicPr/>
          <p:nvPr/>
        </p:nvPicPr>
        <p:blipFill>
          <a:blip r:embed="rId2"/>
          <a:stretch/>
        </p:blipFill>
        <p:spPr>
          <a:xfrm>
            <a:off x="1371240" y="2348640"/>
            <a:ext cx="719640" cy="183600"/>
          </a:xfrm>
          <a:prstGeom prst="rect">
            <a:avLst/>
          </a:prstGeom>
          <a:ln>
            <a:noFill/>
          </a:ln>
        </p:spPr>
      </p:pic>
      <p:sp>
        <p:nvSpPr>
          <p:cNvPr id="250" name="CustomShape 1"/>
          <p:cNvSpPr/>
          <p:nvPr/>
        </p:nvSpPr>
        <p:spPr>
          <a:xfrm>
            <a:off x="1372320" y="2493360"/>
            <a:ext cx="31676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Ransomware</a:t>
            </a:r>
            <a:endParaRPr b="0" lang="en-US" sz="4000" spc="-1" strike="noStrike">
              <a:latin typeface="Arial"/>
            </a:endParaRPr>
          </a:p>
        </p:txBody>
      </p:sp>
      <p:sp>
        <p:nvSpPr>
          <p:cNvPr id="251" name="CustomShape 2"/>
          <p:cNvSpPr/>
          <p:nvPr/>
        </p:nvSpPr>
        <p:spPr>
          <a:xfrm>
            <a:off x="5904000" y="3402720"/>
            <a:ext cx="5615640" cy="100404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US" sz="2000" spc="-1" strike="noStrike">
                <a:solidFill>
                  <a:srgbClr val="595959"/>
                </a:solidFill>
                <a:latin typeface="Calibri"/>
                <a:ea typeface="DejaVu Sans"/>
              </a:rPr>
              <a:t>Malicious software that holds your information ransom.</a:t>
            </a:r>
            <a:endParaRPr b="0" lang="en-US" sz="2000" spc="-1" strike="noStrike">
              <a:latin typeface="Arial"/>
            </a:endParaRPr>
          </a:p>
          <a:p>
            <a:pPr>
              <a:lnSpc>
                <a:spcPct val="100000"/>
              </a:lnSpc>
            </a:pPr>
            <a:endParaRPr b="0" lang="en-US" sz="2000" spc="-1" strike="noStrike">
              <a:latin typeface="Arial"/>
            </a:endParaRPr>
          </a:p>
        </p:txBody>
      </p:sp>
      <p:pic>
        <p:nvPicPr>
          <p:cNvPr id="252" name="" descr=""/>
          <p:cNvPicPr/>
          <p:nvPr/>
        </p:nvPicPr>
        <p:blipFill>
          <a:blip r:embed="rId3"/>
          <a:stretch/>
        </p:blipFill>
        <p:spPr>
          <a:xfrm>
            <a:off x="1656000" y="3384000"/>
            <a:ext cx="3045960" cy="20876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Imagen 4" descr=""/>
          <p:cNvPicPr/>
          <p:nvPr/>
        </p:nvPicPr>
        <p:blipFill>
          <a:blip r:embed="rId1"/>
          <a:stretch/>
        </p:blipFill>
        <p:spPr>
          <a:xfrm>
            <a:off x="0" y="360"/>
            <a:ext cx="12191400" cy="6857280"/>
          </a:xfrm>
          <a:prstGeom prst="rect">
            <a:avLst/>
          </a:prstGeom>
          <a:ln>
            <a:noFill/>
          </a:ln>
        </p:spPr>
      </p:pic>
      <p:pic>
        <p:nvPicPr>
          <p:cNvPr id="254" name="Imagen 6" descr=""/>
          <p:cNvPicPr/>
          <p:nvPr/>
        </p:nvPicPr>
        <p:blipFill>
          <a:blip r:embed="rId2"/>
          <a:stretch/>
        </p:blipFill>
        <p:spPr>
          <a:xfrm>
            <a:off x="1371240" y="2348640"/>
            <a:ext cx="719640" cy="183600"/>
          </a:xfrm>
          <a:prstGeom prst="rect">
            <a:avLst/>
          </a:prstGeom>
          <a:ln>
            <a:noFill/>
          </a:ln>
        </p:spPr>
      </p:pic>
      <p:sp>
        <p:nvSpPr>
          <p:cNvPr id="255" name="CustomShape 1"/>
          <p:cNvSpPr/>
          <p:nvPr/>
        </p:nvSpPr>
        <p:spPr>
          <a:xfrm>
            <a:off x="700560" y="2472480"/>
            <a:ext cx="432648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How does it work?</a:t>
            </a:r>
            <a:endParaRPr b="0" lang="en-US" sz="4000" spc="-1" strike="noStrike">
              <a:latin typeface="Arial"/>
            </a:endParaRPr>
          </a:p>
        </p:txBody>
      </p:sp>
      <p:sp>
        <p:nvSpPr>
          <p:cNvPr id="256" name="CustomShape 2"/>
          <p:cNvSpPr/>
          <p:nvPr/>
        </p:nvSpPr>
        <p:spPr>
          <a:xfrm>
            <a:off x="1692000" y="3664440"/>
            <a:ext cx="2879640" cy="1187640"/>
          </a:xfrm>
          <a:prstGeom prst="rect">
            <a:avLst/>
          </a:prstGeom>
          <a:noFill/>
          <a:ln>
            <a:solidFill>
              <a:srgbClr val="1c1c1c"/>
            </a:solidFill>
          </a:ln>
        </p:spPr>
        <p:style>
          <a:lnRef idx="0"/>
          <a:fillRef idx="0"/>
          <a:effectRef idx="0"/>
          <a:fontRef idx="minor"/>
        </p:style>
        <p:txBody>
          <a:bodyPr lIns="90000" rIns="90000" tIns="45000" bIns="45000" anchor="ctr">
            <a:spAutoFit/>
          </a:bodyPr>
          <a:p>
            <a:pPr>
              <a:lnSpc>
                <a:spcPct val="100000"/>
              </a:lnSpc>
            </a:pPr>
            <a:endParaRPr b="0" lang="en-US" sz="1800" spc="-1" strike="noStrike">
              <a:latin typeface="Arial"/>
            </a:endParaRPr>
          </a:p>
          <a:p>
            <a:pPr algn="ctr">
              <a:lnSpc>
                <a:spcPct val="100000"/>
              </a:lnSpc>
            </a:pPr>
            <a:r>
              <a:rPr b="1" lang="en-US" sz="1800" spc="-1" strike="noStrike">
                <a:solidFill>
                  <a:srgbClr val="595959"/>
                </a:solidFill>
                <a:latin typeface="Calibri"/>
                <a:ea typeface="DejaVu Sans"/>
              </a:rPr>
              <a:t>Encrypting data with a key only they know</a:t>
            </a:r>
            <a:endParaRPr b="0" lang="en-US" sz="1800" spc="-1" strike="noStrike">
              <a:latin typeface="Arial"/>
            </a:endParaRPr>
          </a:p>
          <a:p>
            <a:pPr>
              <a:lnSpc>
                <a:spcPct val="100000"/>
              </a:lnSpc>
            </a:pPr>
            <a:endParaRPr b="0" lang="en-US" sz="1800" spc="-1" strike="noStrike">
              <a:latin typeface="Arial"/>
            </a:endParaRPr>
          </a:p>
        </p:txBody>
      </p:sp>
      <p:sp>
        <p:nvSpPr>
          <p:cNvPr id="257" name="CustomShape 3"/>
          <p:cNvSpPr/>
          <p:nvPr/>
        </p:nvSpPr>
        <p:spPr>
          <a:xfrm>
            <a:off x="6624000" y="3715560"/>
            <a:ext cx="2879640" cy="1187640"/>
          </a:xfrm>
          <a:prstGeom prst="rect">
            <a:avLst/>
          </a:prstGeom>
          <a:noFill/>
          <a:ln>
            <a:solidFill>
              <a:srgbClr val="1c1c1c"/>
            </a:solidFill>
          </a:ln>
        </p:spPr>
        <p:style>
          <a:lnRef idx="0"/>
          <a:fillRef idx="0"/>
          <a:effectRef idx="0"/>
          <a:fontRef idx="minor"/>
        </p:style>
        <p:txBody>
          <a:bodyPr lIns="90000" rIns="90000" tIns="45000" bIns="45000" anchor="ctr">
            <a:spAutoFit/>
          </a:bodyPr>
          <a:p>
            <a:pPr>
              <a:lnSpc>
                <a:spcPct val="100000"/>
              </a:lnSpc>
            </a:pPr>
            <a:endParaRPr b="0" lang="en-US" sz="1800" spc="-1" strike="noStrike">
              <a:latin typeface="Arial"/>
            </a:endParaRPr>
          </a:p>
          <a:p>
            <a:pPr algn="ctr">
              <a:lnSpc>
                <a:spcPct val="100000"/>
              </a:lnSpc>
            </a:pPr>
            <a:r>
              <a:rPr b="1" lang="en-US" sz="1800" spc="-1" strike="noStrike">
                <a:solidFill>
                  <a:srgbClr val="595959"/>
                </a:solidFill>
                <a:latin typeface="Calibri"/>
                <a:ea typeface="DejaVu Sans"/>
              </a:rPr>
              <a:t> </a:t>
            </a:r>
            <a:r>
              <a:rPr b="1" lang="en-US" sz="1800" spc="-1" strike="noStrike">
                <a:solidFill>
                  <a:srgbClr val="595959"/>
                </a:solidFill>
                <a:latin typeface="Calibri"/>
                <a:ea typeface="DejaVu Sans"/>
              </a:rPr>
              <a:t>Demanding a payout to release the data.</a:t>
            </a:r>
            <a:endParaRPr b="0" lang="en-US" sz="1800" spc="-1" strike="noStrike">
              <a:latin typeface="Arial"/>
            </a:endParaRPr>
          </a:p>
          <a:p>
            <a:pPr>
              <a:lnSpc>
                <a:spcPct val="100000"/>
              </a:lnSpc>
            </a:pPr>
            <a:endParaRPr b="0" lang="en-US" sz="1800" spc="-1" strike="noStrike">
              <a:latin typeface="Arial"/>
            </a:endParaRPr>
          </a:p>
        </p:txBody>
      </p:sp>
      <p:sp>
        <p:nvSpPr>
          <p:cNvPr id="258" name="Line 4"/>
          <p:cNvSpPr/>
          <p:nvPr/>
        </p:nvSpPr>
        <p:spPr>
          <a:xfrm>
            <a:off x="4824000" y="4320000"/>
            <a:ext cx="1584000" cy="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Imagen 3" descr=""/>
          <p:cNvPicPr/>
          <p:nvPr/>
        </p:nvPicPr>
        <p:blipFill>
          <a:blip r:embed="rId1"/>
          <a:stretch/>
        </p:blipFill>
        <p:spPr>
          <a:xfrm>
            <a:off x="360" y="-72000"/>
            <a:ext cx="12191400" cy="6857280"/>
          </a:xfrm>
          <a:prstGeom prst="rect">
            <a:avLst/>
          </a:prstGeom>
          <a:ln>
            <a:noFill/>
          </a:ln>
        </p:spPr>
      </p:pic>
      <p:pic>
        <p:nvPicPr>
          <p:cNvPr id="260" name="Imagen 4" descr=""/>
          <p:cNvPicPr/>
          <p:nvPr/>
        </p:nvPicPr>
        <p:blipFill>
          <a:blip r:embed="rId2"/>
          <a:stretch/>
        </p:blipFill>
        <p:spPr>
          <a:xfrm>
            <a:off x="908640" y="1213560"/>
            <a:ext cx="719640" cy="183600"/>
          </a:xfrm>
          <a:prstGeom prst="rect">
            <a:avLst/>
          </a:prstGeom>
          <a:ln>
            <a:noFill/>
          </a:ln>
        </p:spPr>
      </p:pic>
      <p:sp>
        <p:nvSpPr>
          <p:cNvPr id="261" name="CustomShape 1"/>
          <p:cNvSpPr/>
          <p:nvPr/>
        </p:nvSpPr>
        <p:spPr>
          <a:xfrm>
            <a:off x="3106440" y="740160"/>
            <a:ext cx="524556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Avoiding Ransomware</a:t>
            </a:r>
            <a:endParaRPr b="0" lang="en-US" sz="4000" spc="-1" strike="noStrike">
              <a:latin typeface="Arial"/>
            </a:endParaRPr>
          </a:p>
        </p:txBody>
      </p:sp>
      <p:sp>
        <p:nvSpPr>
          <p:cNvPr id="262" name="CustomShape 2"/>
          <p:cNvSpPr/>
          <p:nvPr/>
        </p:nvSpPr>
        <p:spPr>
          <a:xfrm>
            <a:off x="1544040" y="1607760"/>
            <a:ext cx="2003040" cy="912240"/>
          </a:xfrm>
          <a:prstGeom prst="rect">
            <a:avLst/>
          </a:prstGeom>
          <a:noFill/>
          <a:ln>
            <a:solidFill>
              <a:srgbClr val="cf3834"/>
            </a:solidFill>
          </a:ln>
        </p:spPr>
        <p:style>
          <a:lnRef idx="0"/>
          <a:fillRef idx="0"/>
          <a:effectRef idx="0"/>
          <a:fontRef idx="minor"/>
        </p:style>
        <p:txBody>
          <a:bodyPr lIns="90000" rIns="90000" tIns="45000" bIns="45000" anchor="ctr">
            <a:spAutoFit/>
          </a:bodyPr>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Be prepared</a:t>
            </a:r>
            <a:endParaRPr b="0" lang="en-US" sz="1800" spc="-1" strike="noStrike">
              <a:latin typeface="Arial"/>
            </a:endParaRPr>
          </a:p>
          <a:p>
            <a:pPr>
              <a:lnSpc>
                <a:spcPct val="100000"/>
              </a:lnSpc>
            </a:pPr>
            <a:endParaRPr b="0" lang="en-US" sz="1800" spc="-1" strike="noStrike">
              <a:latin typeface="Arial"/>
            </a:endParaRPr>
          </a:p>
        </p:txBody>
      </p:sp>
      <p:sp>
        <p:nvSpPr>
          <p:cNvPr id="263" name="CustomShape 3"/>
          <p:cNvSpPr/>
          <p:nvPr/>
        </p:nvSpPr>
        <p:spPr>
          <a:xfrm>
            <a:off x="6408000" y="1570320"/>
            <a:ext cx="3383640" cy="913320"/>
          </a:xfrm>
          <a:prstGeom prst="rect">
            <a:avLst/>
          </a:prstGeom>
          <a:noFill/>
          <a:ln>
            <a:solidFill>
              <a:srgbClr val="cf3834"/>
            </a:solidFill>
          </a:ln>
        </p:spPr>
        <p:style>
          <a:lnRef idx="0"/>
          <a:fillRef idx="0"/>
          <a:effectRef idx="0"/>
          <a:fontRef idx="minor"/>
        </p:style>
        <p:txBody>
          <a:bodyPr lIns="90000" rIns="90000" tIns="45000" bIns="45000" anchor="ctr">
            <a:spAutoFit/>
          </a:bodyPr>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Avoid falling victim</a:t>
            </a:r>
            <a:endParaRPr b="0" lang="en-US" sz="1800" spc="-1" strike="noStrike">
              <a:latin typeface="Arial"/>
            </a:endParaRPr>
          </a:p>
          <a:p>
            <a:pPr>
              <a:lnSpc>
                <a:spcPct val="100000"/>
              </a:lnSpc>
            </a:pPr>
            <a:endParaRPr b="0" lang="en-US" sz="1800" spc="-1" strike="noStrike">
              <a:latin typeface="Arial"/>
            </a:endParaRPr>
          </a:p>
        </p:txBody>
      </p:sp>
      <p:sp>
        <p:nvSpPr>
          <p:cNvPr id="264" name="CustomShape 4"/>
          <p:cNvSpPr/>
          <p:nvPr/>
        </p:nvSpPr>
        <p:spPr>
          <a:xfrm>
            <a:off x="648000" y="2632680"/>
            <a:ext cx="3671640" cy="1187640"/>
          </a:xfrm>
          <a:prstGeom prst="rect">
            <a:avLst/>
          </a:prstGeom>
          <a:noFill/>
          <a:ln>
            <a:solidFill>
              <a:srgbClr val="cf3834"/>
            </a:solidFill>
          </a:ln>
        </p:spPr>
        <p:style>
          <a:lnRef idx="0"/>
          <a:fillRef idx="0"/>
          <a:effectRef idx="0"/>
          <a:fontRef idx="minor"/>
        </p:style>
        <p:txBody>
          <a:bodyPr lIns="90000" rIns="90000" tIns="45000" bIns="45000" anchor="ctr">
            <a:spAutoFit/>
          </a:bodyPr>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Backup</a:t>
            </a:r>
            <a:r>
              <a:rPr b="0" lang="en-US" sz="1800" spc="-1" strike="noStrike">
                <a:solidFill>
                  <a:srgbClr val="595959"/>
                </a:solidFill>
                <a:latin typeface="Calibri"/>
                <a:ea typeface="DejaVu Sans"/>
              </a:rPr>
              <a:t> to multiple secure locations</a:t>
            </a:r>
            <a:endParaRPr b="0" lang="en-US" sz="1800" spc="-1" strike="noStrike">
              <a:latin typeface="Arial"/>
            </a:endParaRPr>
          </a:p>
          <a:p>
            <a:pPr>
              <a:lnSpc>
                <a:spcPct val="100000"/>
              </a:lnSpc>
            </a:pPr>
            <a:endParaRPr b="0" lang="en-US" sz="1800" spc="-1" strike="noStrike">
              <a:latin typeface="Arial"/>
            </a:endParaRPr>
          </a:p>
        </p:txBody>
      </p:sp>
      <p:sp>
        <p:nvSpPr>
          <p:cNvPr id="265" name="CustomShape 5"/>
          <p:cNvSpPr/>
          <p:nvPr/>
        </p:nvSpPr>
        <p:spPr>
          <a:xfrm>
            <a:off x="648000" y="4097880"/>
            <a:ext cx="3671640" cy="913320"/>
          </a:xfrm>
          <a:prstGeom prst="rect">
            <a:avLst/>
          </a:prstGeom>
          <a:noFill/>
          <a:ln>
            <a:solidFill>
              <a:srgbClr val="cf3834"/>
            </a:solidFill>
          </a:ln>
        </p:spPr>
        <p:style>
          <a:lnRef idx="0"/>
          <a:fillRef idx="0"/>
          <a:effectRef idx="0"/>
          <a:fontRef idx="minor"/>
        </p:style>
        <p:txBody>
          <a:bodyPr lIns="90000" rIns="90000" tIns="45000" bIns="45000" anchor="ctr">
            <a:spAutoFit/>
          </a:bodyPr>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Do</a:t>
            </a:r>
            <a:r>
              <a:rPr b="1" lang="en-US" sz="1800" spc="-1" strike="noStrike">
                <a:solidFill>
                  <a:srgbClr val="595959"/>
                </a:solidFill>
                <a:latin typeface="Calibri"/>
                <a:ea typeface="DejaVu Sans"/>
              </a:rPr>
              <a:t> NOT</a:t>
            </a:r>
            <a:r>
              <a:rPr b="0" lang="en-US" sz="1800" spc="-1" strike="noStrike">
                <a:solidFill>
                  <a:srgbClr val="595959"/>
                </a:solidFill>
                <a:latin typeface="Calibri"/>
                <a:ea typeface="DejaVu Sans"/>
              </a:rPr>
              <a:t> synchronise all your copies</a:t>
            </a:r>
            <a:endParaRPr b="0" lang="en-US" sz="1800" spc="-1" strike="noStrike">
              <a:latin typeface="Arial"/>
            </a:endParaRPr>
          </a:p>
          <a:p>
            <a:pPr>
              <a:lnSpc>
                <a:spcPct val="100000"/>
              </a:lnSpc>
            </a:pPr>
            <a:endParaRPr b="0" lang="en-US" sz="1800" spc="-1" strike="noStrike">
              <a:latin typeface="Arial"/>
            </a:endParaRPr>
          </a:p>
        </p:txBody>
      </p:sp>
      <p:sp>
        <p:nvSpPr>
          <p:cNvPr id="266" name="CustomShape 6"/>
          <p:cNvSpPr/>
          <p:nvPr/>
        </p:nvSpPr>
        <p:spPr>
          <a:xfrm>
            <a:off x="648000" y="5264280"/>
            <a:ext cx="3671640" cy="912240"/>
          </a:xfrm>
          <a:prstGeom prst="rect">
            <a:avLst/>
          </a:prstGeom>
          <a:noFill/>
          <a:ln>
            <a:solidFill>
              <a:srgbClr val="cf3834"/>
            </a:solidFill>
          </a:ln>
        </p:spPr>
        <p:style>
          <a:lnRef idx="0"/>
          <a:fillRef idx="0"/>
          <a:effectRef idx="0"/>
          <a:fontRef idx="minor"/>
        </p:style>
        <p:txBody>
          <a:bodyPr lIns="90000" rIns="90000" tIns="45000" bIns="45000" anchor="ctr">
            <a:spAutoFit/>
          </a:bodyPr>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History</a:t>
            </a:r>
            <a:r>
              <a:rPr b="0" lang="en-US" sz="1800" spc="-1" strike="noStrike">
                <a:solidFill>
                  <a:srgbClr val="595959"/>
                </a:solidFill>
                <a:latin typeface="Calibri"/>
                <a:ea typeface="DejaVu Sans"/>
              </a:rPr>
              <a:t> of backups</a:t>
            </a:r>
            <a:endParaRPr b="0" lang="en-US" sz="1800" spc="-1" strike="noStrike">
              <a:latin typeface="Arial"/>
            </a:endParaRPr>
          </a:p>
          <a:p>
            <a:pPr>
              <a:lnSpc>
                <a:spcPct val="100000"/>
              </a:lnSpc>
            </a:pPr>
            <a:endParaRPr b="0" lang="en-US" sz="1800" spc="-1" strike="noStrike">
              <a:latin typeface="Arial"/>
            </a:endParaRPr>
          </a:p>
        </p:txBody>
      </p:sp>
      <p:sp>
        <p:nvSpPr>
          <p:cNvPr id="267" name="CustomShape 7"/>
          <p:cNvSpPr/>
          <p:nvPr/>
        </p:nvSpPr>
        <p:spPr>
          <a:xfrm>
            <a:off x="6228000" y="2765160"/>
            <a:ext cx="3671640" cy="913320"/>
          </a:xfrm>
          <a:prstGeom prst="rect">
            <a:avLst/>
          </a:prstGeom>
          <a:noFill/>
          <a:ln>
            <a:solidFill>
              <a:srgbClr val="cf3834"/>
            </a:solidFill>
          </a:ln>
        </p:spPr>
        <p:style>
          <a:lnRef idx="0"/>
          <a:fillRef idx="0"/>
          <a:effectRef idx="0"/>
          <a:fontRef idx="minor"/>
        </p:style>
        <p:txBody>
          <a:bodyPr lIns="90000" rIns="90000" tIns="45000" bIns="45000" anchor="ctr">
            <a:spAutoFit/>
          </a:bodyPr>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Recognising </a:t>
            </a:r>
            <a:r>
              <a:rPr b="1" lang="en-US" sz="1800" spc="-1" strike="noStrike">
                <a:solidFill>
                  <a:srgbClr val="595959"/>
                </a:solidFill>
                <a:latin typeface="Calibri"/>
                <a:ea typeface="DejaVu Sans"/>
              </a:rPr>
              <a:t>Phishing</a:t>
            </a:r>
            <a:r>
              <a:rPr b="0" lang="en-US" sz="1800" spc="-1" strike="noStrike">
                <a:solidFill>
                  <a:srgbClr val="595959"/>
                </a:solidFill>
                <a:latin typeface="Calibri"/>
                <a:ea typeface="DejaVu Sans"/>
              </a:rPr>
              <a:t> Scams</a:t>
            </a:r>
            <a:endParaRPr b="0" lang="en-US" sz="1800" spc="-1" strike="noStrike">
              <a:latin typeface="Arial"/>
            </a:endParaRPr>
          </a:p>
          <a:p>
            <a:pPr>
              <a:lnSpc>
                <a:spcPct val="100000"/>
              </a:lnSpc>
            </a:pPr>
            <a:endParaRPr b="0" lang="en-US" sz="1800" spc="-1" strike="noStrike">
              <a:latin typeface="Arial"/>
            </a:endParaRPr>
          </a:p>
        </p:txBody>
      </p:sp>
      <p:sp>
        <p:nvSpPr>
          <p:cNvPr id="268" name="CustomShape 8"/>
          <p:cNvSpPr/>
          <p:nvPr/>
        </p:nvSpPr>
        <p:spPr>
          <a:xfrm>
            <a:off x="6228000" y="3888000"/>
            <a:ext cx="3671640" cy="1187640"/>
          </a:xfrm>
          <a:prstGeom prst="rect">
            <a:avLst/>
          </a:prstGeom>
          <a:noFill/>
          <a:ln>
            <a:solidFill>
              <a:srgbClr val="cf3834"/>
            </a:solidFill>
          </a:ln>
        </p:spPr>
        <p:style>
          <a:lnRef idx="0"/>
          <a:fillRef idx="0"/>
          <a:effectRef idx="0"/>
          <a:fontRef idx="minor"/>
        </p:style>
        <p:txBody>
          <a:bodyPr lIns="90000" rIns="90000" tIns="45000" bIns="45000" anchor="ctr">
            <a:spAutoFit/>
          </a:bodyPr>
          <a:p>
            <a:pPr>
              <a:lnSpc>
                <a:spcPct val="100000"/>
              </a:lnSpc>
            </a:pPr>
            <a:endParaRPr b="0" lang="en-US" sz="1800" spc="-1" strike="noStrike">
              <a:latin typeface="Arial"/>
            </a:endParaRPr>
          </a:p>
          <a:p>
            <a:pPr>
              <a:lnSpc>
                <a:spcPct val="100000"/>
              </a:lnSpc>
            </a:pPr>
            <a:r>
              <a:rPr b="1" lang="en-US" sz="1800" spc="-1" strike="noStrike">
                <a:solidFill>
                  <a:srgbClr val="595959"/>
                </a:solidFill>
                <a:latin typeface="Calibri"/>
                <a:ea typeface="DejaVu Sans"/>
              </a:rPr>
              <a:t>ONLY</a:t>
            </a:r>
            <a:r>
              <a:rPr b="0" lang="en-US" sz="1800" spc="-1" strike="noStrike">
                <a:solidFill>
                  <a:srgbClr val="595959"/>
                </a:solidFill>
                <a:latin typeface="Calibri"/>
                <a:ea typeface="DejaVu Sans"/>
              </a:rPr>
              <a:t> install software from trusted sources.</a:t>
            </a:r>
            <a:endParaRPr b="0" lang="en-US" sz="1800" spc="-1" strike="noStrike">
              <a:latin typeface="Arial"/>
            </a:endParaRPr>
          </a:p>
          <a:p>
            <a:pPr>
              <a:lnSpc>
                <a:spcPct val="100000"/>
              </a:lnSpc>
            </a:pPr>
            <a:endParaRPr b="0" lang="en-US" sz="1800" spc="-1" strike="noStrike">
              <a:latin typeface="Arial"/>
            </a:endParaRPr>
          </a:p>
        </p:txBody>
      </p:sp>
      <p:sp>
        <p:nvSpPr>
          <p:cNvPr id="269" name="CustomShape 9"/>
          <p:cNvSpPr/>
          <p:nvPr/>
        </p:nvSpPr>
        <p:spPr>
          <a:xfrm flipH="1">
            <a:off x="647280" y="2063880"/>
            <a:ext cx="896040" cy="1162800"/>
          </a:xfrm>
          <a:prstGeom prst="bentConnector3">
            <a:avLst>
              <a:gd name="adj1" fmla="val 50000"/>
            </a:avLst>
          </a:prstGeom>
          <a:noFill/>
          <a:ln>
            <a:solidFill>
              <a:srgbClr val="3465a4"/>
            </a:solidFill>
            <a:headEnd len="med" type="triangle" w="med"/>
            <a:tailEnd len="med" type="triangle" w="med"/>
          </a:ln>
        </p:spPr>
        <p:style>
          <a:lnRef idx="0"/>
          <a:fillRef idx="0"/>
          <a:effectRef idx="0"/>
          <a:fontRef idx="minor"/>
        </p:style>
      </p:sp>
      <p:sp>
        <p:nvSpPr>
          <p:cNvPr id="270" name="CustomShape 10"/>
          <p:cNvSpPr/>
          <p:nvPr/>
        </p:nvSpPr>
        <p:spPr>
          <a:xfrm flipH="1">
            <a:off x="647280" y="2063880"/>
            <a:ext cx="896040" cy="2490840"/>
          </a:xfrm>
          <a:prstGeom prst="bentConnector3">
            <a:avLst>
              <a:gd name="adj1" fmla="val 50000"/>
            </a:avLst>
          </a:prstGeom>
          <a:noFill/>
          <a:ln>
            <a:solidFill>
              <a:srgbClr val="3465a4"/>
            </a:solidFill>
            <a:headEnd len="med" type="triangle" w="med"/>
            <a:tailEnd len="med" type="triangle" w="med"/>
          </a:ln>
        </p:spPr>
        <p:style>
          <a:lnRef idx="0"/>
          <a:fillRef idx="0"/>
          <a:effectRef idx="0"/>
          <a:fontRef idx="minor"/>
        </p:style>
      </p:sp>
      <p:sp>
        <p:nvSpPr>
          <p:cNvPr id="271" name="CustomShape 11"/>
          <p:cNvSpPr/>
          <p:nvPr/>
        </p:nvSpPr>
        <p:spPr>
          <a:xfrm flipH="1">
            <a:off x="647280" y="2063880"/>
            <a:ext cx="896040" cy="3656520"/>
          </a:xfrm>
          <a:prstGeom prst="bentConnector3">
            <a:avLst>
              <a:gd name="adj1" fmla="val 50000"/>
            </a:avLst>
          </a:prstGeom>
          <a:noFill/>
          <a:ln>
            <a:solidFill>
              <a:srgbClr val="3465a4"/>
            </a:solidFill>
            <a:headEnd len="med" type="triangle" w="med"/>
            <a:tailEnd len="med" type="triangle" w="med"/>
          </a:ln>
        </p:spPr>
        <p:style>
          <a:lnRef idx="0"/>
          <a:fillRef idx="0"/>
          <a:effectRef idx="0"/>
          <a:fontRef idx="minor"/>
        </p:style>
      </p:sp>
      <p:sp>
        <p:nvSpPr>
          <p:cNvPr id="272" name="CustomShape 12"/>
          <p:cNvSpPr/>
          <p:nvPr/>
        </p:nvSpPr>
        <p:spPr>
          <a:xfrm flipH="1">
            <a:off x="6228000" y="2027160"/>
            <a:ext cx="180000" cy="1194840"/>
          </a:xfrm>
          <a:prstGeom prst="bentConnector3">
            <a:avLst>
              <a:gd name="adj1" fmla="val 50000"/>
            </a:avLst>
          </a:prstGeom>
          <a:noFill/>
          <a:ln>
            <a:solidFill>
              <a:srgbClr val="3465a4"/>
            </a:solidFill>
            <a:headEnd len="med" type="triangle" w="med"/>
            <a:tailEnd len="med" type="triangle" w="med"/>
          </a:ln>
        </p:spPr>
        <p:style>
          <a:lnRef idx="0"/>
          <a:fillRef idx="0"/>
          <a:effectRef idx="0"/>
          <a:fontRef idx="minor"/>
        </p:style>
      </p:sp>
      <p:sp>
        <p:nvSpPr>
          <p:cNvPr id="273" name="CustomShape 13"/>
          <p:cNvSpPr/>
          <p:nvPr/>
        </p:nvSpPr>
        <p:spPr>
          <a:xfrm flipH="1">
            <a:off x="6228000" y="2027160"/>
            <a:ext cx="180000" cy="2454840"/>
          </a:xfrm>
          <a:prstGeom prst="bentConnector3">
            <a:avLst>
              <a:gd name="adj1" fmla="val 50000"/>
            </a:avLst>
          </a:prstGeom>
          <a:noFill/>
          <a:ln>
            <a:solidFill>
              <a:srgbClr val="3465a4"/>
            </a:solidFill>
            <a:headEnd len="med" type="triangle" w="me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Imagen 4" descr=""/>
          <p:cNvPicPr/>
          <p:nvPr/>
        </p:nvPicPr>
        <p:blipFill>
          <a:blip r:embed="rId1"/>
          <a:stretch/>
        </p:blipFill>
        <p:spPr>
          <a:xfrm>
            <a:off x="0" y="1080"/>
            <a:ext cx="12189960" cy="6855840"/>
          </a:xfrm>
          <a:prstGeom prst="rect">
            <a:avLst/>
          </a:prstGeom>
          <a:ln>
            <a:noFill/>
          </a:ln>
        </p:spPr>
      </p:pic>
      <p:sp>
        <p:nvSpPr>
          <p:cNvPr id="275" name="CustomShape 1"/>
          <p:cNvSpPr/>
          <p:nvPr/>
        </p:nvSpPr>
        <p:spPr>
          <a:xfrm>
            <a:off x="3759480" y="966960"/>
            <a:ext cx="1641240" cy="546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Backups</a:t>
            </a:r>
            <a:endParaRPr b="0" lang="en-US" sz="3000" spc="-1" strike="noStrike">
              <a:latin typeface="Arial"/>
            </a:endParaRPr>
          </a:p>
        </p:txBody>
      </p:sp>
      <p:pic>
        <p:nvPicPr>
          <p:cNvPr id="276" name="" descr=""/>
          <p:cNvPicPr/>
          <p:nvPr/>
        </p:nvPicPr>
        <p:blipFill>
          <a:blip r:embed="rId2"/>
          <a:stretch/>
        </p:blipFill>
        <p:spPr>
          <a:xfrm>
            <a:off x="3791880" y="2117520"/>
            <a:ext cx="5757480" cy="346176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Imagen 4" descr=""/>
          <p:cNvPicPr/>
          <p:nvPr/>
        </p:nvPicPr>
        <p:blipFill>
          <a:blip r:embed="rId1"/>
          <a:stretch/>
        </p:blipFill>
        <p:spPr>
          <a:xfrm>
            <a:off x="0" y="0"/>
            <a:ext cx="12189960" cy="6855840"/>
          </a:xfrm>
          <a:prstGeom prst="rect">
            <a:avLst/>
          </a:prstGeom>
          <a:ln>
            <a:noFill/>
          </a:ln>
        </p:spPr>
      </p:pic>
      <p:pic>
        <p:nvPicPr>
          <p:cNvPr id="278" name="Imagen 6" descr=""/>
          <p:cNvPicPr/>
          <p:nvPr/>
        </p:nvPicPr>
        <p:blipFill>
          <a:blip r:embed="rId2"/>
          <a:stretch/>
        </p:blipFill>
        <p:spPr>
          <a:xfrm>
            <a:off x="1371240" y="2348640"/>
            <a:ext cx="718200" cy="182160"/>
          </a:xfrm>
          <a:prstGeom prst="rect">
            <a:avLst/>
          </a:prstGeom>
          <a:ln>
            <a:noFill/>
          </a:ln>
        </p:spPr>
      </p:pic>
      <p:sp>
        <p:nvSpPr>
          <p:cNvPr id="279" name="CustomShape 1"/>
          <p:cNvSpPr/>
          <p:nvPr/>
        </p:nvSpPr>
        <p:spPr>
          <a:xfrm>
            <a:off x="1798920" y="2472480"/>
            <a:ext cx="212724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Backups</a:t>
            </a:r>
            <a:endParaRPr b="0" lang="en-US" sz="4000" spc="-1" strike="noStrike">
              <a:latin typeface="Arial"/>
            </a:endParaRPr>
          </a:p>
        </p:txBody>
      </p:sp>
      <p:sp>
        <p:nvSpPr>
          <p:cNvPr id="280" name="CustomShape 2"/>
          <p:cNvSpPr/>
          <p:nvPr/>
        </p:nvSpPr>
        <p:spPr>
          <a:xfrm>
            <a:off x="6095880" y="1859400"/>
            <a:ext cx="5313600" cy="310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Regular backups of data are </a:t>
            </a:r>
            <a:r>
              <a:rPr b="1" lang="en-US" sz="1800" spc="-1" strike="noStrike">
                <a:solidFill>
                  <a:srgbClr val="595959"/>
                </a:solidFill>
                <a:latin typeface="Calibri"/>
                <a:ea typeface="DejaVu Sans"/>
              </a:rPr>
              <a:t>essential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1" lang="en-US" sz="1800" spc="-1" strike="noStrike">
                <a:solidFill>
                  <a:srgbClr val="595959"/>
                </a:solidFill>
                <a:latin typeface="Calibri"/>
                <a:ea typeface="DejaVu Sans"/>
              </a:rPr>
              <a:t>Prevents loss</a:t>
            </a:r>
            <a:r>
              <a:rPr b="0" lang="en-US" sz="1800" spc="-1" strike="noStrike">
                <a:solidFill>
                  <a:srgbClr val="595959"/>
                </a:solidFill>
                <a:latin typeface="Calibri"/>
                <a:ea typeface="DejaVu Sans"/>
              </a:rPr>
              <a:t> in case of accidents, etc...</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Reduces effects of </a:t>
            </a:r>
            <a:r>
              <a:rPr b="1" lang="en-US" sz="1800" spc="-1" strike="noStrike">
                <a:solidFill>
                  <a:srgbClr val="595959"/>
                </a:solidFill>
                <a:latin typeface="Calibri"/>
                <a:ea typeface="DejaVu Sans"/>
              </a:rPr>
              <a:t>ransomware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Backup </a:t>
            </a:r>
            <a:r>
              <a:rPr b="0" i="1" lang="en-US" sz="1800" spc="-1" strike="noStrike">
                <a:solidFill>
                  <a:srgbClr val="595959"/>
                </a:solidFill>
                <a:latin typeface="Calibri"/>
                <a:ea typeface="DejaVu Sans"/>
              </a:rPr>
              <a:t>method</a:t>
            </a:r>
            <a:r>
              <a:rPr b="0" lang="en-US" sz="1800" spc="-1" strike="noStrike">
                <a:solidFill>
                  <a:srgbClr val="595959"/>
                </a:solidFill>
                <a:latin typeface="Calibri"/>
                <a:ea typeface="DejaVu Sans"/>
              </a:rPr>
              <a:t> is </a:t>
            </a:r>
            <a:r>
              <a:rPr b="1" lang="en-US" sz="1800" spc="-1" strike="noStrike">
                <a:solidFill>
                  <a:srgbClr val="595959"/>
                </a:solidFill>
                <a:latin typeface="Calibri"/>
                <a:ea typeface="DejaVu Sans"/>
              </a:rPr>
              <a:t>important</a:t>
            </a:r>
            <a:r>
              <a:rPr b="0" lang="en-US" sz="1800" spc="-1" strike="noStrike">
                <a:solidFill>
                  <a:srgbClr val="595959"/>
                </a:solidFill>
                <a:latin typeface="Calibri"/>
                <a:ea typeface="DejaVu Sans"/>
              </a:rPr>
              <a:t>. Backing up data can put your data at risk of loss or theft if not done properly. Use </a:t>
            </a:r>
            <a:r>
              <a:rPr b="0" i="1" lang="en-US" sz="1800" spc="-1" strike="noStrike">
                <a:solidFill>
                  <a:srgbClr val="595959"/>
                </a:solidFill>
                <a:latin typeface="Calibri"/>
                <a:ea typeface="DejaVu Sans"/>
              </a:rPr>
              <a:t>secure</a:t>
            </a:r>
            <a:r>
              <a:rPr b="0" lang="en-US" sz="1800" spc="-1" strike="noStrike">
                <a:solidFill>
                  <a:srgbClr val="595959"/>
                </a:solidFill>
                <a:latin typeface="Calibri"/>
                <a:ea typeface="DejaVu Sans"/>
              </a:rPr>
              <a:t> method using </a:t>
            </a:r>
            <a:r>
              <a:rPr b="1" lang="en-US" sz="1800" spc="-1" strike="noStrike">
                <a:solidFill>
                  <a:srgbClr val="595959"/>
                </a:solidFill>
                <a:latin typeface="Calibri"/>
                <a:ea typeface="DejaVu Sans"/>
              </a:rPr>
              <a:t>encryption</a:t>
            </a:r>
            <a:r>
              <a:rPr b="0" lang="en-US" sz="1800" spc="-1" strike="noStrike">
                <a:solidFill>
                  <a:srgbClr val="595959"/>
                </a:solidFill>
                <a:latin typeface="Calibri"/>
                <a:ea typeface="DejaVu Sans"/>
              </a:rPr>
              <a: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Make multiple </a:t>
            </a:r>
            <a:r>
              <a:rPr b="0" lang="en-US" sz="1800" spc="-1" strike="noStrike" u="sng">
                <a:solidFill>
                  <a:srgbClr val="595959"/>
                </a:solidFill>
                <a:uFillTx/>
                <a:latin typeface="Calibri"/>
                <a:ea typeface="DejaVu Sans"/>
              </a:rPr>
              <a:t>regular</a:t>
            </a:r>
            <a:r>
              <a:rPr b="0" lang="en-US" sz="1800" spc="-1" strike="noStrike">
                <a:solidFill>
                  <a:srgbClr val="595959"/>
                </a:solidFill>
                <a:latin typeface="Calibri"/>
                <a:ea typeface="DejaVu Sans"/>
              </a:rPr>
              <a:t>, </a:t>
            </a:r>
            <a:r>
              <a:rPr b="0" lang="en-US" sz="1800" spc="-1" strike="noStrike" u="sng">
                <a:solidFill>
                  <a:srgbClr val="595959"/>
                </a:solidFill>
                <a:uFillTx/>
                <a:latin typeface="Calibri"/>
                <a:ea typeface="DejaVu Sans"/>
              </a:rPr>
              <a:t>encrypted</a:t>
            </a:r>
            <a:r>
              <a:rPr b="0" lang="en-US" sz="1800" spc="-1" strike="noStrike">
                <a:solidFill>
                  <a:srgbClr val="595959"/>
                </a:solidFill>
                <a:latin typeface="Calibri"/>
                <a:ea typeface="DejaVu Sans"/>
              </a:rPr>
              <a:t> copies of your data. Local copies, disconnected from the internet.</a:t>
            </a:r>
            <a:endParaRPr b="0" lang="en-US" sz="1800" spc="-1" strike="noStrike">
              <a:latin typeface="Arial"/>
            </a:endParaRPr>
          </a:p>
        </p:txBody>
      </p:sp>
      <p:sp>
        <p:nvSpPr>
          <p:cNvPr id="281" name="CustomShape 3"/>
          <p:cNvSpPr/>
          <p:nvPr/>
        </p:nvSpPr>
        <p:spPr>
          <a:xfrm>
            <a:off x="1477800" y="3103920"/>
            <a:ext cx="27338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Backup data to protect it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Imagen 4" descr=""/>
          <p:cNvPicPr/>
          <p:nvPr/>
        </p:nvPicPr>
        <p:blipFill>
          <a:blip r:embed="rId1"/>
          <a:stretch/>
        </p:blipFill>
        <p:spPr>
          <a:xfrm>
            <a:off x="0" y="37080"/>
            <a:ext cx="12189960" cy="6855840"/>
          </a:xfrm>
          <a:prstGeom prst="rect">
            <a:avLst/>
          </a:prstGeom>
          <a:ln>
            <a:noFill/>
          </a:ln>
        </p:spPr>
      </p:pic>
      <p:sp>
        <p:nvSpPr>
          <p:cNvPr id="283" name="CustomShape 1"/>
          <p:cNvSpPr/>
          <p:nvPr/>
        </p:nvSpPr>
        <p:spPr>
          <a:xfrm>
            <a:off x="3794400" y="2550960"/>
            <a:ext cx="445608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Protecting Sensitive Data</a:t>
            </a:r>
            <a:endParaRPr b="0" lang="en-US" sz="3000" spc="-1" strike="noStrike">
              <a:latin typeface="Arial"/>
            </a:endParaRPr>
          </a:p>
        </p:txBody>
      </p:sp>
      <p:pic>
        <p:nvPicPr>
          <p:cNvPr id="284" name="" descr=""/>
          <p:cNvPicPr/>
          <p:nvPr/>
        </p:nvPicPr>
        <p:blipFill>
          <a:blip r:embed="rId2"/>
          <a:stretch/>
        </p:blipFill>
        <p:spPr>
          <a:xfrm>
            <a:off x="3714840" y="3400200"/>
            <a:ext cx="5101560" cy="21610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Imagen 4" descr=""/>
          <p:cNvPicPr/>
          <p:nvPr/>
        </p:nvPicPr>
        <p:blipFill>
          <a:blip r:embed="rId1"/>
          <a:stretch/>
        </p:blipFill>
        <p:spPr>
          <a:xfrm>
            <a:off x="0" y="1080"/>
            <a:ext cx="12189960" cy="6855840"/>
          </a:xfrm>
          <a:prstGeom prst="rect">
            <a:avLst/>
          </a:prstGeom>
          <a:ln>
            <a:noFill/>
          </a:ln>
        </p:spPr>
      </p:pic>
      <p:pic>
        <p:nvPicPr>
          <p:cNvPr id="160" name="Imagen 6" descr=""/>
          <p:cNvPicPr/>
          <p:nvPr/>
        </p:nvPicPr>
        <p:blipFill>
          <a:blip r:embed="rId2"/>
          <a:stretch/>
        </p:blipFill>
        <p:spPr>
          <a:xfrm>
            <a:off x="1371240" y="2348640"/>
            <a:ext cx="718200" cy="182160"/>
          </a:xfrm>
          <a:prstGeom prst="rect">
            <a:avLst/>
          </a:prstGeom>
          <a:ln>
            <a:noFill/>
          </a:ln>
        </p:spPr>
      </p:pic>
      <p:sp>
        <p:nvSpPr>
          <p:cNvPr id="161" name="CustomShape 1"/>
          <p:cNvSpPr/>
          <p:nvPr/>
        </p:nvSpPr>
        <p:spPr>
          <a:xfrm>
            <a:off x="1108800" y="2472480"/>
            <a:ext cx="350964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Cyber Security</a:t>
            </a:r>
            <a:endParaRPr b="0" lang="en-US" sz="4000" spc="-1" strike="noStrike">
              <a:latin typeface="Arial"/>
            </a:endParaRPr>
          </a:p>
        </p:txBody>
      </p:sp>
      <p:sp>
        <p:nvSpPr>
          <p:cNvPr id="162" name="CustomShape 2"/>
          <p:cNvSpPr/>
          <p:nvPr/>
        </p:nvSpPr>
        <p:spPr>
          <a:xfrm>
            <a:off x="5250960" y="1654560"/>
            <a:ext cx="594252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 Ksquare is </a:t>
            </a:r>
            <a:r>
              <a:rPr b="1" lang="en-US" sz="1800" spc="-1" strike="noStrike">
                <a:solidFill>
                  <a:srgbClr val="595959"/>
                </a:solidFill>
                <a:latin typeface="Calibri"/>
                <a:ea typeface="DejaVu Sans"/>
              </a:rPr>
              <a:t>attacked every 10 seconds</a:t>
            </a:r>
            <a:r>
              <a:rPr b="0" lang="en-US" sz="1800" spc="-1" strike="noStrike">
                <a:solidFill>
                  <a:srgbClr val="595959"/>
                </a:solidFill>
                <a:latin typeface="Calibri"/>
                <a:ea typeface="DejaVu Sans"/>
              </a:rPr>
              <a:t>.</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Ransomware is expected to cost busniess </a:t>
            </a:r>
            <a:r>
              <a:rPr b="1" lang="en-US" sz="1800" spc="-1" strike="noStrike">
                <a:solidFill>
                  <a:srgbClr val="595959"/>
                </a:solidFill>
                <a:latin typeface="Calibri"/>
                <a:ea typeface="DejaVu Sans"/>
              </a:rPr>
              <a:t>$11.5 billion</a:t>
            </a:r>
            <a:r>
              <a:rPr b="0" lang="en-US" sz="1800" spc="-1" strike="noStrike">
                <a:solidFill>
                  <a:srgbClr val="595959"/>
                </a:solidFill>
                <a:latin typeface="Calibri"/>
                <a:ea typeface="DejaVu Sans"/>
              </a:rPr>
              <a:t> (dollars) in 2019</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The </a:t>
            </a:r>
            <a:r>
              <a:rPr b="1" lang="en-US" sz="1800" spc="-1" strike="noStrike">
                <a:solidFill>
                  <a:srgbClr val="595959"/>
                </a:solidFill>
                <a:latin typeface="Calibri"/>
                <a:ea typeface="DejaVu Sans"/>
              </a:rPr>
              <a:t>average</a:t>
            </a:r>
            <a:r>
              <a:rPr b="0" lang="en-US" sz="1800" spc="-1" strike="noStrike">
                <a:solidFill>
                  <a:srgbClr val="595959"/>
                </a:solidFill>
                <a:latin typeface="Calibri"/>
                <a:ea typeface="DejaVu Sans"/>
              </a:rPr>
              <a:t> cost of a data breach is </a:t>
            </a:r>
            <a:r>
              <a:rPr b="1" lang="en-US" sz="1800" spc="-1" strike="noStrike">
                <a:solidFill>
                  <a:srgbClr val="595959"/>
                </a:solidFill>
                <a:latin typeface="Calibri"/>
                <a:ea typeface="DejaVu Sans"/>
              </a:rPr>
              <a:t>$3.6 million</a:t>
            </a:r>
            <a:r>
              <a:rPr b="0" lang="en-US" sz="1800" spc="-1" strike="noStrike">
                <a:solidFill>
                  <a:srgbClr val="595959"/>
                </a:solidFill>
                <a:latin typeface="Calibri"/>
                <a:ea typeface="DejaVu Sans"/>
              </a:rPr>
              <a:t> (dollars)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Most data breaches begin by phishing an </a:t>
            </a:r>
            <a:r>
              <a:rPr b="1" lang="en-US" sz="1800" spc="-1" strike="noStrike">
                <a:solidFill>
                  <a:srgbClr val="595959"/>
                </a:solidFill>
                <a:latin typeface="Calibri"/>
                <a:ea typeface="DejaVu Sans"/>
              </a:rPr>
              <a:t>employee</a:t>
            </a:r>
            <a:endParaRPr b="0" lang="en-US" sz="1800" spc="-1" strike="noStrike">
              <a:latin typeface="Arial"/>
            </a:endParaRPr>
          </a:p>
          <a:p>
            <a:pPr>
              <a:lnSpc>
                <a:spcPct val="100000"/>
              </a:lnSpc>
            </a:pPr>
            <a:r>
              <a:rPr b="1" lang="en-US" sz="1800" spc="-1" strike="noStrike">
                <a:solidFill>
                  <a:srgbClr val="595959"/>
                </a:solidFill>
                <a:latin typeface="Calibri"/>
                <a:ea typeface="DejaVu Sans"/>
              </a:rPr>
              <a:t>* 92% of all malware</a:t>
            </a:r>
            <a:r>
              <a:rPr b="0" lang="en-US" sz="1800" spc="-1" strike="noStrike">
                <a:solidFill>
                  <a:srgbClr val="595959"/>
                </a:solidFill>
                <a:latin typeface="Calibri"/>
                <a:ea typeface="DejaVu Sans"/>
              </a:rPr>
              <a:t> is delivered via </a:t>
            </a:r>
            <a:r>
              <a:rPr b="1" lang="en-US" sz="1800" spc="-1" strike="noStrike">
                <a:solidFill>
                  <a:srgbClr val="595959"/>
                </a:solidFill>
                <a:latin typeface="Calibri"/>
                <a:ea typeface="DejaVu Sans"/>
              </a:rPr>
              <a:t>email</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1" lang="en-US" sz="1800" spc="-1" strike="noStrike">
                <a:solidFill>
                  <a:srgbClr val="595959"/>
                </a:solidFill>
                <a:latin typeface="Calibri"/>
                <a:ea typeface="DejaVu Sans"/>
              </a:rPr>
              <a:t>Microsoft Office</a:t>
            </a:r>
            <a:r>
              <a:rPr b="0" lang="en-US" sz="1800" spc="-1" strike="noStrike">
                <a:solidFill>
                  <a:srgbClr val="595959"/>
                </a:solidFill>
                <a:latin typeface="Calibri"/>
                <a:ea typeface="DejaVu Sans"/>
              </a:rPr>
              <a:t> documents are the </a:t>
            </a:r>
            <a:r>
              <a:rPr b="1" lang="en-US" sz="1800" spc="-1" strike="noStrike">
                <a:solidFill>
                  <a:srgbClr val="595959"/>
                </a:solidFill>
                <a:latin typeface="Calibri"/>
                <a:ea typeface="DejaVu Sans"/>
              </a:rPr>
              <a:t>most common phishing</a:t>
            </a:r>
            <a:r>
              <a:rPr b="0" lang="en-US" sz="1800" spc="-1" strike="noStrike">
                <a:solidFill>
                  <a:srgbClr val="595959"/>
                </a:solidFill>
                <a:latin typeface="Calibri"/>
                <a:ea typeface="DejaVu Sans"/>
              </a:rPr>
              <a:t> document in 2019</a:t>
            </a:r>
            <a:endParaRPr b="0" lang="en-US" sz="1800" spc="-1" strike="noStrike">
              <a:latin typeface="Arial"/>
            </a:endParaRPr>
          </a:p>
        </p:txBody>
      </p:sp>
      <p:sp>
        <p:nvSpPr>
          <p:cNvPr id="163" name="CustomShape 3"/>
          <p:cNvSpPr/>
          <p:nvPr/>
        </p:nvSpPr>
        <p:spPr>
          <a:xfrm>
            <a:off x="2081160" y="3103920"/>
            <a:ext cx="15300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Why bother?</a:t>
            </a:r>
            <a:endParaRPr b="0" lang="en-US" sz="2000" spc="-1" strike="noStrike">
              <a:latin typeface="Arial"/>
            </a:endParaRPr>
          </a:p>
        </p:txBody>
      </p:sp>
      <p:pic>
        <p:nvPicPr>
          <p:cNvPr id="164" name="" descr=""/>
          <p:cNvPicPr/>
          <p:nvPr/>
        </p:nvPicPr>
        <p:blipFill>
          <a:blip r:embed="rId3"/>
          <a:stretch/>
        </p:blipFill>
        <p:spPr>
          <a:xfrm>
            <a:off x="2894040" y="4006440"/>
            <a:ext cx="1839960" cy="1839960"/>
          </a:xfrm>
          <a:prstGeom prst="rect">
            <a:avLst/>
          </a:prstGeom>
          <a:ln>
            <a:noFill/>
          </a:ln>
        </p:spPr>
      </p:pic>
      <p:pic>
        <p:nvPicPr>
          <p:cNvPr id="165" name="" descr=""/>
          <p:cNvPicPr/>
          <p:nvPr/>
        </p:nvPicPr>
        <p:blipFill>
          <a:blip r:embed="rId4"/>
          <a:stretch/>
        </p:blipFill>
        <p:spPr>
          <a:xfrm>
            <a:off x="6855480" y="4136400"/>
            <a:ext cx="5044680" cy="24199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Imagen 2" descr=""/>
          <p:cNvPicPr/>
          <p:nvPr/>
        </p:nvPicPr>
        <p:blipFill>
          <a:blip r:embed="rId1"/>
          <a:stretch/>
        </p:blipFill>
        <p:spPr>
          <a:xfrm>
            <a:off x="0" y="0"/>
            <a:ext cx="12191040" cy="6856920"/>
          </a:xfrm>
          <a:prstGeom prst="rect">
            <a:avLst/>
          </a:prstGeom>
          <a:ln>
            <a:noFill/>
          </a:ln>
        </p:spPr>
      </p:pic>
      <p:pic>
        <p:nvPicPr>
          <p:cNvPr id="286" name="Imagen 6" descr=""/>
          <p:cNvPicPr/>
          <p:nvPr/>
        </p:nvPicPr>
        <p:blipFill>
          <a:blip r:embed="rId2"/>
          <a:stretch/>
        </p:blipFill>
        <p:spPr>
          <a:xfrm>
            <a:off x="1371240" y="2348640"/>
            <a:ext cx="719280" cy="183240"/>
          </a:xfrm>
          <a:prstGeom prst="rect">
            <a:avLst/>
          </a:prstGeom>
          <a:ln>
            <a:noFill/>
          </a:ln>
        </p:spPr>
      </p:pic>
      <p:sp>
        <p:nvSpPr>
          <p:cNvPr id="287" name="CustomShape 1"/>
          <p:cNvSpPr/>
          <p:nvPr/>
        </p:nvSpPr>
        <p:spPr>
          <a:xfrm>
            <a:off x="1260720" y="2472480"/>
            <a:ext cx="2579040" cy="6991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Encryption</a:t>
            </a:r>
            <a:endParaRPr b="0" lang="en-US" sz="4000" spc="-1" strike="noStrike">
              <a:latin typeface="Arial"/>
            </a:endParaRPr>
          </a:p>
        </p:txBody>
      </p:sp>
      <p:sp>
        <p:nvSpPr>
          <p:cNvPr id="288" name="CustomShape 2"/>
          <p:cNvSpPr/>
          <p:nvPr/>
        </p:nvSpPr>
        <p:spPr>
          <a:xfrm>
            <a:off x="5555880" y="2327400"/>
            <a:ext cx="5314680" cy="2832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When files are encrypted, they’re scrambled to the point that they’re unusable unless they can be decrypted, which is usually only possible with specific software and knowledge of the same password used for encryption.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You might encrypt your files if you keep sensitive information that you need to keep private.</a:t>
            </a:r>
            <a:endParaRPr b="0" lang="en-US" sz="1800" spc="-1" strike="noStrike">
              <a:latin typeface="Arial"/>
            </a:endParaRPr>
          </a:p>
        </p:txBody>
      </p:sp>
      <p:sp>
        <p:nvSpPr>
          <p:cNvPr id="289" name="CustomShape 3"/>
          <p:cNvSpPr/>
          <p:nvPr/>
        </p:nvSpPr>
        <p:spPr>
          <a:xfrm>
            <a:off x="770040" y="3084840"/>
            <a:ext cx="4769280" cy="3945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2000" spc="-1" strike="noStrike">
                <a:solidFill>
                  <a:srgbClr val="595959"/>
                </a:solidFill>
                <a:latin typeface="Calibri"/>
                <a:ea typeface="DejaVu Sans"/>
              </a:rPr>
              <a:t>Sensitive data should be encrypted.</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Imagen 6" descr=""/>
          <p:cNvPicPr/>
          <p:nvPr/>
        </p:nvPicPr>
        <p:blipFill>
          <a:blip r:embed="rId1"/>
          <a:stretch/>
        </p:blipFill>
        <p:spPr>
          <a:xfrm>
            <a:off x="803520" y="845640"/>
            <a:ext cx="719280" cy="183240"/>
          </a:xfrm>
          <a:prstGeom prst="rect">
            <a:avLst/>
          </a:prstGeom>
          <a:ln>
            <a:noFill/>
          </a:ln>
        </p:spPr>
      </p:pic>
      <p:sp>
        <p:nvSpPr>
          <p:cNvPr id="291" name="CustomShape 1"/>
          <p:cNvSpPr/>
          <p:nvPr/>
        </p:nvSpPr>
        <p:spPr>
          <a:xfrm>
            <a:off x="654480" y="969480"/>
            <a:ext cx="5877000" cy="6991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File Sharing and Transfer</a:t>
            </a:r>
            <a:endParaRPr b="0" lang="en-US" sz="4000" spc="-1" strike="noStrike">
              <a:latin typeface="Arial"/>
            </a:endParaRPr>
          </a:p>
        </p:txBody>
      </p:sp>
      <p:sp>
        <p:nvSpPr>
          <p:cNvPr id="292" name="CustomShape 2"/>
          <p:cNvSpPr/>
          <p:nvPr/>
        </p:nvSpPr>
        <p:spPr>
          <a:xfrm>
            <a:off x="780120" y="1801080"/>
            <a:ext cx="10630440" cy="2283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Simply having the capacity to transfer a file from one location to another isn’t enough. Businesses today face multiple security threats and a highly competitive environment.</a:t>
            </a:r>
            <a:br/>
            <a:r>
              <a:rPr b="0" lang="en-US" sz="1800" spc="-1" strike="noStrike">
                <a:solidFill>
                  <a:srgbClr val="595959"/>
                </a:solidFill>
                <a:latin typeface="Calibri"/>
                <a:ea typeface="DejaVu Sans"/>
              </a:rPr>
              <a:t>They need a secure file transfer system to protect and reliably transfer their sensitive and critical data.</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Use encrypted channels as HTTPS or SSH.</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Access to authorized employees.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Never transfer plain-text files.</a:t>
            </a:r>
            <a:endParaRPr b="0" lang="en-US" sz="1800" spc="-1" strike="noStrike">
              <a:latin typeface="Arial"/>
            </a:endParaRPr>
          </a:p>
        </p:txBody>
      </p:sp>
      <p:pic>
        <p:nvPicPr>
          <p:cNvPr id="293" name="" descr=""/>
          <p:cNvPicPr/>
          <p:nvPr/>
        </p:nvPicPr>
        <p:blipFill>
          <a:blip r:embed="rId2"/>
          <a:stretch/>
        </p:blipFill>
        <p:spPr>
          <a:xfrm>
            <a:off x="2468880" y="4085280"/>
            <a:ext cx="6857280" cy="25081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Imagen 7" descr=""/>
          <p:cNvPicPr/>
          <p:nvPr/>
        </p:nvPicPr>
        <p:blipFill>
          <a:blip r:embed="rId1"/>
          <a:stretch/>
        </p:blipFill>
        <p:spPr>
          <a:xfrm>
            <a:off x="0" y="0"/>
            <a:ext cx="12191040" cy="6856920"/>
          </a:xfrm>
          <a:prstGeom prst="rect">
            <a:avLst/>
          </a:prstGeom>
          <a:ln>
            <a:noFill/>
          </a:ln>
        </p:spPr>
      </p:pic>
      <p:pic>
        <p:nvPicPr>
          <p:cNvPr id="295" name="Imagen 4" descr=""/>
          <p:cNvPicPr/>
          <p:nvPr/>
        </p:nvPicPr>
        <p:blipFill>
          <a:blip r:embed="rId2"/>
          <a:stretch/>
        </p:blipFill>
        <p:spPr>
          <a:xfrm>
            <a:off x="1013760" y="1213560"/>
            <a:ext cx="719280" cy="183240"/>
          </a:xfrm>
          <a:prstGeom prst="rect">
            <a:avLst/>
          </a:prstGeom>
          <a:ln>
            <a:noFill/>
          </a:ln>
        </p:spPr>
      </p:pic>
      <p:sp>
        <p:nvSpPr>
          <p:cNvPr id="296" name="CustomShape 1"/>
          <p:cNvSpPr/>
          <p:nvPr/>
        </p:nvSpPr>
        <p:spPr>
          <a:xfrm>
            <a:off x="888120" y="1337400"/>
            <a:ext cx="2944800" cy="6991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Permissions</a:t>
            </a:r>
            <a:endParaRPr b="0" lang="en-US" sz="4000" spc="-1" strike="noStrike">
              <a:latin typeface="Arial"/>
            </a:endParaRPr>
          </a:p>
        </p:txBody>
      </p:sp>
      <p:sp>
        <p:nvSpPr>
          <p:cNvPr id="297" name="CustomShape 2"/>
          <p:cNvSpPr/>
          <p:nvPr/>
        </p:nvSpPr>
        <p:spPr>
          <a:xfrm>
            <a:off x="885240" y="2168640"/>
            <a:ext cx="4790160" cy="3106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Users must have only the bare minimum privileges necessary to perform its function.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The principle of least privilege works by allowing only enough access to perform the required job.</a:t>
            </a:r>
            <a:br/>
            <a:endParaRPr b="0" lang="en-US" sz="1800" spc="-1" strike="noStrike">
              <a:latin typeface="Arial"/>
            </a:endParaRPr>
          </a:p>
          <a:p>
            <a:pPr>
              <a:lnSpc>
                <a:spcPct val="100000"/>
              </a:lnSpc>
            </a:pPr>
            <a:r>
              <a:rPr b="0" lang="en-US" sz="1800" spc="-1" strike="noStrike">
                <a:solidFill>
                  <a:srgbClr val="595959"/>
                </a:solidFill>
                <a:latin typeface="Calibri"/>
                <a:ea typeface="DejaVu Sans"/>
              </a:rPr>
              <a:t>This reduces the risk of attackers gaining access to critical systems or sensitive data.</a:t>
            </a:r>
            <a:endParaRPr b="0" lang="en-US" sz="1800" spc="-1" strike="noStrike">
              <a:latin typeface="Arial"/>
            </a:endParaRPr>
          </a:p>
        </p:txBody>
      </p:sp>
      <p:pic>
        <p:nvPicPr>
          <p:cNvPr id="298" name="" descr=""/>
          <p:cNvPicPr/>
          <p:nvPr/>
        </p:nvPicPr>
        <p:blipFill>
          <a:blip r:embed="rId3"/>
          <a:stretch/>
        </p:blipFill>
        <p:spPr>
          <a:xfrm>
            <a:off x="7422120" y="1531800"/>
            <a:ext cx="4281480" cy="221652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Imagen 4" descr=""/>
          <p:cNvPicPr/>
          <p:nvPr/>
        </p:nvPicPr>
        <p:blipFill>
          <a:blip r:embed="rId1"/>
          <a:stretch/>
        </p:blipFill>
        <p:spPr>
          <a:xfrm>
            <a:off x="0" y="37080"/>
            <a:ext cx="12189960" cy="6855840"/>
          </a:xfrm>
          <a:prstGeom prst="rect">
            <a:avLst/>
          </a:prstGeom>
          <a:ln>
            <a:noFill/>
          </a:ln>
        </p:spPr>
      </p:pic>
      <p:sp>
        <p:nvSpPr>
          <p:cNvPr id="300" name="CustomShape 1"/>
          <p:cNvSpPr/>
          <p:nvPr/>
        </p:nvSpPr>
        <p:spPr>
          <a:xfrm>
            <a:off x="5051160" y="2154960"/>
            <a:ext cx="193824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The Cloud</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1" name="Imagen 4" descr=""/>
          <p:cNvPicPr/>
          <p:nvPr/>
        </p:nvPicPr>
        <p:blipFill>
          <a:blip r:embed="rId1"/>
          <a:stretch/>
        </p:blipFill>
        <p:spPr>
          <a:xfrm>
            <a:off x="1440" y="0"/>
            <a:ext cx="12189960" cy="6855840"/>
          </a:xfrm>
          <a:prstGeom prst="rect">
            <a:avLst/>
          </a:prstGeom>
          <a:ln>
            <a:noFill/>
          </a:ln>
        </p:spPr>
      </p:pic>
      <p:sp>
        <p:nvSpPr>
          <p:cNvPr id="302" name="CustomShape 1"/>
          <p:cNvSpPr/>
          <p:nvPr/>
        </p:nvSpPr>
        <p:spPr>
          <a:xfrm>
            <a:off x="548640" y="854640"/>
            <a:ext cx="6668640" cy="69804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¿Qué es </a:t>
            </a:r>
            <a:r>
              <a:rPr b="0" i="1" lang="en-US" sz="4000" spc="-1" strike="noStrike">
                <a:solidFill>
                  <a:srgbClr val="dc3344"/>
                </a:solidFill>
                <a:latin typeface="Arial"/>
                <a:ea typeface="DejaVu Sans"/>
              </a:rPr>
              <a:t>la nube</a:t>
            </a:r>
            <a:r>
              <a:rPr b="0" lang="en-US" sz="4000" spc="-1" strike="noStrike">
                <a:solidFill>
                  <a:srgbClr val="dc3344"/>
                </a:solidFill>
                <a:latin typeface="Arial"/>
                <a:ea typeface="DejaVu Sans"/>
              </a:rPr>
              <a:t>?</a:t>
            </a:r>
            <a:endParaRPr b="0" lang="en-US" sz="4000" spc="-1" strike="noStrike">
              <a:latin typeface="Arial"/>
            </a:endParaRPr>
          </a:p>
        </p:txBody>
      </p:sp>
      <p:sp>
        <p:nvSpPr>
          <p:cNvPr id="303" name="CustomShape 2"/>
          <p:cNvSpPr/>
          <p:nvPr/>
        </p:nvSpPr>
        <p:spPr>
          <a:xfrm>
            <a:off x="914400" y="1923120"/>
            <a:ext cx="4846320" cy="1733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Es un paradigma que permite ofrecer </a:t>
            </a:r>
            <a:r>
              <a:rPr b="1" lang="en-US" sz="1800" spc="-1" strike="noStrike">
                <a:solidFill>
                  <a:srgbClr val="595959"/>
                </a:solidFill>
                <a:latin typeface="Calibri"/>
                <a:ea typeface="DejaVu Sans"/>
              </a:rPr>
              <a:t>recursos computacionales</a:t>
            </a:r>
            <a:r>
              <a:rPr b="0" lang="en-US" sz="1800" spc="-1" strike="noStrike">
                <a:solidFill>
                  <a:srgbClr val="595959"/>
                </a:solidFill>
                <a:latin typeface="Calibri"/>
                <a:ea typeface="DejaVu Sans"/>
              </a:rPr>
              <a:t> como servicios a través de Internet (“la nube”)</a:t>
            </a:r>
            <a:endParaRPr b="0" lang="en-US" sz="1800" spc="-1" strike="noStrike">
              <a:latin typeface="Arial"/>
            </a:endParaRPr>
          </a:p>
        </p:txBody>
      </p:sp>
      <p:pic>
        <p:nvPicPr>
          <p:cNvPr id="304" name="" descr=""/>
          <p:cNvPicPr/>
          <p:nvPr/>
        </p:nvPicPr>
        <p:blipFill>
          <a:blip r:embed="rId2"/>
          <a:stretch/>
        </p:blipFill>
        <p:spPr>
          <a:xfrm>
            <a:off x="5865840" y="1554480"/>
            <a:ext cx="5746320" cy="39409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Imagen 4" descr=""/>
          <p:cNvPicPr/>
          <p:nvPr/>
        </p:nvPicPr>
        <p:blipFill>
          <a:blip r:embed="rId1"/>
          <a:stretch/>
        </p:blipFill>
        <p:spPr>
          <a:xfrm>
            <a:off x="1440" y="0"/>
            <a:ext cx="12189960" cy="6855840"/>
          </a:xfrm>
          <a:prstGeom prst="rect">
            <a:avLst/>
          </a:prstGeom>
          <a:ln>
            <a:noFill/>
          </a:ln>
        </p:spPr>
      </p:pic>
      <p:sp>
        <p:nvSpPr>
          <p:cNvPr id="306" name="CustomShape 1"/>
          <p:cNvSpPr/>
          <p:nvPr/>
        </p:nvSpPr>
        <p:spPr>
          <a:xfrm>
            <a:off x="548640" y="854640"/>
            <a:ext cx="6668640" cy="69804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¿Qué es </a:t>
            </a:r>
            <a:r>
              <a:rPr b="0" i="1" lang="en-US" sz="4000" spc="-1" strike="noStrike">
                <a:solidFill>
                  <a:srgbClr val="dc3344"/>
                </a:solidFill>
                <a:latin typeface="Arial"/>
                <a:ea typeface="DejaVu Sans"/>
              </a:rPr>
              <a:t>la nube</a:t>
            </a:r>
            <a:r>
              <a:rPr b="0" lang="en-US" sz="4000" spc="-1" strike="noStrike">
                <a:solidFill>
                  <a:srgbClr val="dc3344"/>
                </a:solidFill>
                <a:latin typeface="Arial"/>
                <a:ea typeface="DejaVu Sans"/>
              </a:rPr>
              <a:t>?</a:t>
            </a:r>
            <a:endParaRPr b="0" lang="en-US" sz="4000" spc="-1" strike="noStrike">
              <a:latin typeface="Arial"/>
            </a:endParaRPr>
          </a:p>
        </p:txBody>
      </p:sp>
      <p:sp>
        <p:nvSpPr>
          <p:cNvPr id="307" name="CustomShape 2"/>
          <p:cNvSpPr/>
          <p:nvPr/>
        </p:nvSpPr>
        <p:spPr>
          <a:xfrm>
            <a:off x="914400" y="1923120"/>
            <a:ext cx="4937760" cy="1733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Es un paradigma que permite ofrecer </a:t>
            </a:r>
            <a:r>
              <a:rPr b="1" lang="en-US" sz="1800" spc="-1" strike="noStrike">
                <a:solidFill>
                  <a:srgbClr val="595959"/>
                </a:solidFill>
                <a:latin typeface="Calibri"/>
                <a:ea typeface="DejaVu Sans"/>
              </a:rPr>
              <a:t>recursos computacionales</a:t>
            </a:r>
            <a:r>
              <a:rPr b="0" lang="en-US" sz="1800" spc="-1" strike="noStrike">
                <a:solidFill>
                  <a:srgbClr val="595959"/>
                </a:solidFill>
                <a:latin typeface="Calibri"/>
                <a:ea typeface="DejaVu Sans"/>
              </a:rPr>
              <a:t> como servicios a través de Internet (“la nube”)</a:t>
            </a:r>
            <a:endParaRPr b="0" lang="en-US" sz="1800" spc="-1" strike="noStrike">
              <a:latin typeface="Arial"/>
            </a:endParaRPr>
          </a:p>
          <a:p>
            <a:pPr>
              <a:lnSpc>
                <a:spcPct val="100000"/>
              </a:lnSpc>
            </a:pP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Almacenamiento de archivos</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Redes</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Alojamiento de sitios web</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Software</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Bases de datos</a:t>
            </a:r>
            <a:endParaRPr b="0" lang="en-US" sz="1800" spc="-1" strike="noStrike">
              <a:latin typeface="Arial"/>
            </a:endParaRPr>
          </a:p>
        </p:txBody>
      </p:sp>
      <p:pic>
        <p:nvPicPr>
          <p:cNvPr id="308" name="" descr=""/>
          <p:cNvPicPr/>
          <p:nvPr/>
        </p:nvPicPr>
        <p:blipFill>
          <a:blip r:embed="rId2"/>
          <a:stretch/>
        </p:blipFill>
        <p:spPr>
          <a:xfrm>
            <a:off x="5865840" y="1554480"/>
            <a:ext cx="5746320" cy="39409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Imagen 4" descr=""/>
          <p:cNvPicPr/>
          <p:nvPr/>
        </p:nvPicPr>
        <p:blipFill>
          <a:blip r:embed="rId1"/>
          <a:stretch/>
        </p:blipFill>
        <p:spPr>
          <a:xfrm>
            <a:off x="1440" y="0"/>
            <a:ext cx="12189960" cy="6855840"/>
          </a:xfrm>
          <a:prstGeom prst="rect">
            <a:avLst/>
          </a:prstGeom>
          <a:ln>
            <a:noFill/>
          </a:ln>
        </p:spPr>
      </p:pic>
      <p:sp>
        <p:nvSpPr>
          <p:cNvPr id="310" name="CustomShape 1"/>
          <p:cNvSpPr/>
          <p:nvPr/>
        </p:nvSpPr>
        <p:spPr>
          <a:xfrm>
            <a:off x="548640" y="854640"/>
            <a:ext cx="6668640" cy="69804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Servicios ofrecidos</a:t>
            </a:r>
            <a:endParaRPr b="0" lang="en-US" sz="4000" spc="-1" strike="noStrike">
              <a:latin typeface="Arial"/>
            </a:endParaRPr>
          </a:p>
        </p:txBody>
      </p:sp>
      <p:sp>
        <p:nvSpPr>
          <p:cNvPr id="311" name="CustomShape 2"/>
          <p:cNvSpPr/>
          <p:nvPr/>
        </p:nvSpPr>
        <p:spPr>
          <a:xfrm>
            <a:off x="914400" y="1923120"/>
            <a:ext cx="5313600" cy="173376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Infraestructura como servicio</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Plataforma como servicio</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Software como servicio</a:t>
            </a:r>
            <a:endParaRPr b="0" lang="en-US" sz="1800" spc="-1" strike="noStrike">
              <a:latin typeface="Arial"/>
            </a:endParaRPr>
          </a:p>
        </p:txBody>
      </p:sp>
      <p:pic>
        <p:nvPicPr>
          <p:cNvPr id="312" name="" descr=""/>
          <p:cNvPicPr/>
          <p:nvPr/>
        </p:nvPicPr>
        <p:blipFill>
          <a:blip r:embed="rId2"/>
          <a:stretch/>
        </p:blipFill>
        <p:spPr>
          <a:xfrm>
            <a:off x="5802480" y="1889280"/>
            <a:ext cx="4840200" cy="362520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Imagen 4" descr=""/>
          <p:cNvPicPr/>
          <p:nvPr/>
        </p:nvPicPr>
        <p:blipFill>
          <a:blip r:embed="rId1"/>
          <a:stretch/>
        </p:blipFill>
        <p:spPr>
          <a:xfrm>
            <a:off x="-9720" y="0"/>
            <a:ext cx="12189960" cy="6855840"/>
          </a:xfrm>
          <a:prstGeom prst="rect">
            <a:avLst/>
          </a:prstGeom>
          <a:ln>
            <a:noFill/>
          </a:ln>
        </p:spPr>
      </p:pic>
      <p:sp>
        <p:nvSpPr>
          <p:cNvPr id="314" name="CustomShape 1"/>
          <p:cNvSpPr/>
          <p:nvPr/>
        </p:nvSpPr>
        <p:spPr>
          <a:xfrm>
            <a:off x="548640" y="854640"/>
            <a:ext cx="6668640" cy="69804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Infraestructura como servicio</a:t>
            </a:r>
            <a:endParaRPr b="0" lang="en-US" sz="4000" spc="-1" strike="noStrike">
              <a:latin typeface="Arial"/>
            </a:endParaRPr>
          </a:p>
        </p:txBody>
      </p:sp>
      <p:sp>
        <p:nvSpPr>
          <p:cNvPr id="315" name="CustomShape 2"/>
          <p:cNvSpPr/>
          <p:nvPr/>
        </p:nvSpPr>
        <p:spPr>
          <a:xfrm>
            <a:off x="914400" y="1923120"/>
            <a:ext cx="5668560" cy="173376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Abarca </a:t>
            </a:r>
            <a:r>
              <a:rPr b="1" lang="en-US" sz="1800" spc="-1" strike="noStrike">
                <a:solidFill>
                  <a:srgbClr val="595959"/>
                </a:solidFill>
                <a:latin typeface="Calibri"/>
                <a:ea typeface="DejaVu Sans"/>
              </a:rPr>
              <a:t>recursos computacionales físicos</a:t>
            </a:r>
            <a:r>
              <a:rPr b="0" lang="en-US" sz="1800" spc="-1" strike="noStrike">
                <a:solidFill>
                  <a:srgbClr val="595959"/>
                </a:solidFill>
                <a:latin typeface="Calibri"/>
                <a:ea typeface="DejaVu Sans"/>
              </a:rPr>
              <a:t>, como servidores, servicios de red y de almacenamiento.</a:t>
            </a:r>
            <a:endParaRPr b="0" lang="en-US" sz="1800" spc="-1" strike="noStrike">
              <a:latin typeface="Arial"/>
            </a:endParaRPr>
          </a:p>
        </p:txBody>
      </p:sp>
      <p:pic>
        <p:nvPicPr>
          <p:cNvPr id="316" name="" descr=""/>
          <p:cNvPicPr/>
          <p:nvPr/>
        </p:nvPicPr>
        <p:blipFill>
          <a:blip r:embed="rId2"/>
          <a:stretch/>
        </p:blipFill>
        <p:spPr>
          <a:xfrm>
            <a:off x="5486400" y="3438000"/>
            <a:ext cx="4022640" cy="2413440"/>
          </a:xfrm>
          <a:prstGeom prst="rect">
            <a:avLst/>
          </a:prstGeom>
          <a:ln>
            <a:noFill/>
          </a:ln>
        </p:spPr>
      </p:pic>
      <p:pic>
        <p:nvPicPr>
          <p:cNvPr id="317" name="" descr=""/>
          <p:cNvPicPr/>
          <p:nvPr/>
        </p:nvPicPr>
        <p:blipFill>
          <a:blip r:embed="rId3"/>
          <a:stretch/>
        </p:blipFill>
        <p:spPr>
          <a:xfrm>
            <a:off x="699480" y="3436560"/>
            <a:ext cx="4146120" cy="24220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Imagen 4" descr=""/>
          <p:cNvPicPr/>
          <p:nvPr/>
        </p:nvPicPr>
        <p:blipFill>
          <a:blip r:embed="rId1"/>
          <a:stretch/>
        </p:blipFill>
        <p:spPr>
          <a:xfrm>
            <a:off x="-9720" y="0"/>
            <a:ext cx="12189960" cy="6855840"/>
          </a:xfrm>
          <a:prstGeom prst="rect">
            <a:avLst/>
          </a:prstGeom>
          <a:ln>
            <a:noFill/>
          </a:ln>
        </p:spPr>
      </p:pic>
      <p:sp>
        <p:nvSpPr>
          <p:cNvPr id="319" name="CustomShape 1"/>
          <p:cNvSpPr/>
          <p:nvPr/>
        </p:nvSpPr>
        <p:spPr>
          <a:xfrm>
            <a:off x="548640" y="854640"/>
            <a:ext cx="6668640" cy="69804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Plataforma como servicio</a:t>
            </a:r>
            <a:endParaRPr b="0" lang="en-US" sz="4000" spc="-1" strike="noStrike">
              <a:latin typeface="Arial"/>
            </a:endParaRPr>
          </a:p>
        </p:txBody>
      </p:sp>
      <p:sp>
        <p:nvSpPr>
          <p:cNvPr id="320" name="CustomShape 2"/>
          <p:cNvSpPr/>
          <p:nvPr/>
        </p:nvSpPr>
        <p:spPr>
          <a:xfrm>
            <a:off x="822960" y="1923120"/>
            <a:ext cx="5760000" cy="173376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Es la capacidad de </a:t>
            </a:r>
            <a:r>
              <a:rPr b="1" lang="en-US" sz="1800" spc="-1" strike="noStrike">
                <a:solidFill>
                  <a:srgbClr val="595959"/>
                </a:solidFill>
                <a:latin typeface="Calibri"/>
                <a:ea typeface="DejaVu Sans"/>
              </a:rPr>
              <a:t>desarrollar aplicaciones</a:t>
            </a:r>
            <a:r>
              <a:rPr b="0" lang="en-US" sz="1800" spc="-1" strike="noStrike">
                <a:solidFill>
                  <a:srgbClr val="595959"/>
                </a:solidFill>
                <a:latin typeface="Calibri"/>
                <a:ea typeface="DejaVu Sans"/>
              </a:rPr>
              <a:t> en una </a:t>
            </a:r>
            <a:r>
              <a:rPr b="1" lang="en-US" sz="1800" spc="-1" strike="noStrike">
                <a:solidFill>
                  <a:srgbClr val="595959"/>
                </a:solidFill>
                <a:latin typeface="Calibri"/>
                <a:ea typeface="DejaVu Sans"/>
              </a:rPr>
              <a:t>infraestructura en la nube</a:t>
            </a:r>
            <a:r>
              <a:rPr b="0" lang="en-US" sz="1800" spc="-1" strike="noStrike">
                <a:solidFill>
                  <a:srgbClr val="595959"/>
                </a:solidFill>
                <a:latin typeface="Calibri"/>
                <a:ea typeface="DejaVu Sans"/>
              </a:rPr>
              <a:t>.</a:t>
            </a:r>
            <a:endParaRPr b="0" lang="en-US" sz="1800" spc="-1" strike="noStrike">
              <a:latin typeface="Arial"/>
            </a:endParaRPr>
          </a:p>
        </p:txBody>
      </p:sp>
      <p:pic>
        <p:nvPicPr>
          <p:cNvPr id="321" name="" descr=""/>
          <p:cNvPicPr/>
          <p:nvPr/>
        </p:nvPicPr>
        <p:blipFill>
          <a:blip r:embed="rId2"/>
          <a:stretch/>
        </p:blipFill>
        <p:spPr>
          <a:xfrm>
            <a:off x="945360" y="3170160"/>
            <a:ext cx="9752400" cy="30470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Imagen 4" descr=""/>
          <p:cNvPicPr/>
          <p:nvPr/>
        </p:nvPicPr>
        <p:blipFill>
          <a:blip r:embed="rId1"/>
          <a:stretch/>
        </p:blipFill>
        <p:spPr>
          <a:xfrm>
            <a:off x="-9720" y="0"/>
            <a:ext cx="12189960" cy="6855840"/>
          </a:xfrm>
          <a:prstGeom prst="rect">
            <a:avLst/>
          </a:prstGeom>
          <a:ln>
            <a:noFill/>
          </a:ln>
        </p:spPr>
      </p:pic>
      <p:sp>
        <p:nvSpPr>
          <p:cNvPr id="323" name="CustomShape 1"/>
          <p:cNvSpPr/>
          <p:nvPr/>
        </p:nvSpPr>
        <p:spPr>
          <a:xfrm>
            <a:off x="548640" y="854640"/>
            <a:ext cx="6668640" cy="69804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Plataforma como servicio</a:t>
            </a:r>
            <a:endParaRPr b="0" lang="en-US" sz="4000" spc="-1" strike="noStrike">
              <a:latin typeface="Arial"/>
            </a:endParaRPr>
          </a:p>
        </p:txBody>
      </p:sp>
      <p:sp>
        <p:nvSpPr>
          <p:cNvPr id="324" name="CustomShape 2"/>
          <p:cNvSpPr/>
          <p:nvPr/>
        </p:nvSpPr>
        <p:spPr>
          <a:xfrm>
            <a:off x="822960" y="1923120"/>
            <a:ext cx="5760000" cy="173376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Es la capacidad de </a:t>
            </a:r>
            <a:r>
              <a:rPr b="1" lang="en-US" sz="1800" spc="-1" strike="noStrike">
                <a:solidFill>
                  <a:srgbClr val="595959"/>
                </a:solidFill>
                <a:latin typeface="Calibri"/>
                <a:ea typeface="DejaVu Sans"/>
              </a:rPr>
              <a:t>desarrollar aplicaciones</a:t>
            </a:r>
            <a:r>
              <a:rPr b="0" lang="en-US" sz="1800" spc="-1" strike="noStrike">
                <a:solidFill>
                  <a:srgbClr val="595959"/>
                </a:solidFill>
                <a:latin typeface="Calibri"/>
                <a:ea typeface="DejaVu Sans"/>
              </a:rPr>
              <a:t> en una </a:t>
            </a:r>
            <a:r>
              <a:rPr b="1" lang="en-US" sz="1800" spc="-1" strike="noStrike">
                <a:solidFill>
                  <a:srgbClr val="595959"/>
                </a:solidFill>
                <a:latin typeface="Calibri"/>
                <a:ea typeface="DejaVu Sans"/>
              </a:rPr>
              <a:t>infraestructura en la nube</a:t>
            </a:r>
            <a:r>
              <a:rPr b="0" lang="en-US" sz="1800" spc="-1" strike="noStrike">
                <a:solidFill>
                  <a:srgbClr val="595959"/>
                </a:solidFill>
                <a:latin typeface="Calibri"/>
                <a:ea typeface="DejaVu Sans"/>
              </a:rPr>
              <a:t>.</a:t>
            </a:r>
            <a:endParaRPr b="0" lang="en-US" sz="1800" spc="-1" strike="noStrike">
              <a:latin typeface="Arial"/>
            </a:endParaRPr>
          </a:p>
          <a:p>
            <a:pPr>
              <a:lnSpc>
                <a:spcPct val="100000"/>
              </a:lnSpc>
            </a:pP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El cliente solo tiene control de las aplicaciones , no la infraestructura bajo ella.</a:t>
            </a:r>
            <a:endParaRPr b="0" lang="en-US" sz="1800" spc="-1" strike="noStrike">
              <a:latin typeface="Arial"/>
            </a:endParaRPr>
          </a:p>
        </p:txBody>
      </p:sp>
      <p:pic>
        <p:nvPicPr>
          <p:cNvPr id="325" name="" descr=""/>
          <p:cNvPicPr/>
          <p:nvPr/>
        </p:nvPicPr>
        <p:blipFill>
          <a:blip r:embed="rId2"/>
          <a:stretch/>
        </p:blipFill>
        <p:spPr>
          <a:xfrm>
            <a:off x="945360" y="3170160"/>
            <a:ext cx="9752400" cy="30470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Imagen 4" descr=""/>
          <p:cNvPicPr/>
          <p:nvPr/>
        </p:nvPicPr>
        <p:blipFill>
          <a:blip r:embed="rId1"/>
          <a:stretch/>
        </p:blipFill>
        <p:spPr>
          <a:xfrm>
            <a:off x="0" y="1080"/>
            <a:ext cx="12189960" cy="6855840"/>
          </a:xfrm>
          <a:prstGeom prst="rect">
            <a:avLst/>
          </a:prstGeom>
          <a:ln>
            <a:noFill/>
          </a:ln>
        </p:spPr>
      </p:pic>
      <p:sp>
        <p:nvSpPr>
          <p:cNvPr id="167" name="CustomShape 1"/>
          <p:cNvSpPr/>
          <p:nvPr/>
        </p:nvSpPr>
        <p:spPr>
          <a:xfrm>
            <a:off x="3719520" y="1830960"/>
            <a:ext cx="460080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What can you do about it?</a:t>
            </a:r>
            <a:endParaRPr b="0" lang="en-US" sz="3000" spc="-1" strike="noStrike">
              <a:latin typeface="Arial"/>
            </a:endParaRPr>
          </a:p>
        </p:txBody>
      </p:sp>
      <p:sp>
        <p:nvSpPr>
          <p:cNvPr id="168" name="CustomShape 2"/>
          <p:cNvSpPr/>
          <p:nvPr/>
        </p:nvSpPr>
        <p:spPr>
          <a:xfrm>
            <a:off x="3140280" y="2808360"/>
            <a:ext cx="6038280" cy="668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595959"/>
                </a:solidFill>
                <a:latin typeface="Calibri"/>
                <a:ea typeface="DejaVu Sans"/>
              </a:rPr>
              <a:t>The Ksquare Security team has prepared a list of best practices </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to follow in order to stay safe online and</a:t>
            </a:r>
            <a:r>
              <a:rPr b="0" lang="en-US" sz="2000" spc="-1" strike="noStrike">
                <a:solidFill>
                  <a:srgbClr val="595959"/>
                </a:solidFill>
                <a:latin typeface="Calibri"/>
                <a:ea typeface="DejaVu Sans"/>
              </a:rPr>
              <a:t> protect yourself</a:t>
            </a:r>
            <a:endParaRPr b="0" lang="en-US" sz="2000" spc="-1" strike="noStrike">
              <a:latin typeface="Arial"/>
            </a:endParaRPr>
          </a:p>
        </p:txBody>
      </p:sp>
      <p:pic>
        <p:nvPicPr>
          <p:cNvPr id="169" name="" descr=""/>
          <p:cNvPicPr/>
          <p:nvPr/>
        </p:nvPicPr>
        <p:blipFill>
          <a:blip r:embed="rId2"/>
          <a:stretch/>
        </p:blipFill>
        <p:spPr>
          <a:xfrm>
            <a:off x="4397040" y="3841560"/>
            <a:ext cx="3333600" cy="21906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 name="Imagen 4" descr=""/>
          <p:cNvPicPr/>
          <p:nvPr/>
        </p:nvPicPr>
        <p:blipFill>
          <a:blip r:embed="rId1"/>
          <a:stretch/>
        </p:blipFill>
        <p:spPr>
          <a:xfrm>
            <a:off x="-9720" y="0"/>
            <a:ext cx="12189960" cy="6855840"/>
          </a:xfrm>
          <a:prstGeom prst="rect">
            <a:avLst/>
          </a:prstGeom>
          <a:ln>
            <a:noFill/>
          </a:ln>
        </p:spPr>
      </p:pic>
      <p:sp>
        <p:nvSpPr>
          <p:cNvPr id="327" name="CustomShape 1"/>
          <p:cNvSpPr/>
          <p:nvPr/>
        </p:nvSpPr>
        <p:spPr>
          <a:xfrm>
            <a:off x="548640" y="854640"/>
            <a:ext cx="6668640" cy="69804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Software como servicio</a:t>
            </a:r>
            <a:endParaRPr b="0" lang="en-US" sz="4000" spc="-1" strike="noStrike">
              <a:latin typeface="Arial"/>
            </a:endParaRPr>
          </a:p>
        </p:txBody>
      </p:sp>
      <p:sp>
        <p:nvSpPr>
          <p:cNvPr id="328" name="CustomShape 2"/>
          <p:cNvSpPr/>
          <p:nvPr/>
        </p:nvSpPr>
        <p:spPr>
          <a:xfrm>
            <a:off x="6766560" y="2286000"/>
            <a:ext cx="4845600" cy="173376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Es el </a:t>
            </a:r>
            <a:r>
              <a:rPr b="1" lang="en-US" sz="1800" spc="-1" strike="noStrike">
                <a:solidFill>
                  <a:srgbClr val="595959"/>
                </a:solidFill>
                <a:latin typeface="Calibri"/>
                <a:ea typeface="DejaVu Sans"/>
              </a:rPr>
              <a:t>uso de aplicaciones</a:t>
            </a:r>
            <a:r>
              <a:rPr b="0" lang="en-US" sz="1800" spc="-1" strike="noStrike">
                <a:solidFill>
                  <a:srgbClr val="595959"/>
                </a:solidFill>
                <a:latin typeface="Calibri"/>
                <a:ea typeface="DejaVu Sans"/>
              </a:rPr>
              <a:t> que se ejecutan en la infraestructura en la nube de un proveedor. </a:t>
            </a:r>
            <a:endParaRPr b="0" lang="en-US" sz="1800" spc="-1" strike="noStrike">
              <a:latin typeface="Arial"/>
            </a:endParaRPr>
          </a:p>
        </p:txBody>
      </p:sp>
      <p:pic>
        <p:nvPicPr>
          <p:cNvPr id="329" name="" descr=""/>
          <p:cNvPicPr/>
          <p:nvPr/>
        </p:nvPicPr>
        <p:blipFill>
          <a:blip r:embed="rId2"/>
          <a:stretch/>
        </p:blipFill>
        <p:spPr>
          <a:xfrm>
            <a:off x="731520" y="2103120"/>
            <a:ext cx="5668560" cy="32990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Imagen 4" descr=""/>
          <p:cNvPicPr/>
          <p:nvPr/>
        </p:nvPicPr>
        <p:blipFill>
          <a:blip r:embed="rId1"/>
          <a:stretch/>
        </p:blipFill>
        <p:spPr>
          <a:xfrm>
            <a:off x="-9720" y="0"/>
            <a:ext cx="12189960" cy="6855840"/>
          </a:xfrm>
          <a:prstGeom prst="rect">
            <a:avLst/>
          </a:prstGeom>
          <a:ln>
            <a:noFill/>
          </a:ln>
        </p:spPr>
      </p:pic>
      <p:sp>
        <p:nvSpPr>
          <p:cNvPr id="331" name="CustomShape 1"/>
          <p:cNvSpPr/>
          <p:nvPr/>
        </p:nvSpPr>
        <p:spPr>
          <a:xfrm>
            <a:off x="3291840" y="3660480"/>
            <a:ext cx="5394240" cy="1733760"/>
          </a:xfrm>
          <a:prstGeom prst="rect">
            <a:avLst/>
          </a:prstGeom>
          <a:noFill/>
          <a:ln>
            <a:noFill/>
          </a:ln>
        </p:spPr>
        <p:style>
          <a:lnRef idx="0"/>
          <a:fillRef idx="0"/>
          <a:effectRef idx="0"/>
          <a:fontRef idx="minor"/>
        </p:style>
        <p:txBody>
          <a:bodyPr lIns="90000" rIns="90000" tIns="45000" bIns="45000">
            <a:noAutofit/>
          </a:bodyPr>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Usar la </a:t>
            </a:r>
            <a:r>
              <a:rPr b="0" i="1" lang="en-US" sz="1800" spc="-1" strike="noStrike">
                <a:solidFill>
                  <a:srgbClr val="595959"/>
                </a:solidFill>
                <a:latin typeface="Calibri"/>
                <a:ea typeface="DejaVu Sans"/>
              </a:rPr>
              <a:t>nube</a:t>
            </a:r>
            <a:r>
              <a:rPr b="0" lang="en-US" sz="1800" spc="-1" strike="noStrike">
                <a:solidFill>
                  <a:srgbClr val="595959"/>
                </a:solidFill>
                <a:latin typeface="Calibri"/>
                <a:ea typeface="DejaVu Sans"/>
              </a:rPr>
              <a:t> es solo usar la computadora de alguien más. </a:t>
            </a:r>
            <a:endParaRPr b="0" lang="en-US" sz="1800" spc="-1" strike="noStrike">
              <a:latin typeface="Arial"/>
            </a:endParaRPr>
          </a:p>
        </p:txBody>
      </p:sp>
      <p:pic>
        <p:nvPicPr>
          <p:cNvPr id="332" name="" descr=""/>
          <p:cNvPicPr/>
          <p:nvPr/>
        </p:nvPicPr>
        <p:blipFill>
          <a:blip r:embed="rId2"/>
          <a:stretch/>
        </p:blipFill>
        <p:spPr>
          <a:xfrm>
            <a:off x="4297680" y="822960"/>
            <a:ext cx="2833920" cy="246096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Imagen 4" descr=""/>
          <p:cNvPicPr/>
          <p:nvPr/>
        </p:nvPicPr>
        <p:blipFill>
          <a:blip r:embed="rId1"/>
          <a:stretch/>
        </p:blipFill>
        <p:spPr>
          <a:xfrm>
            <a:off x="1440" y="0"/>
            <a:ext cx="12189960" cy="6855840"/>
          </a:xfrm>
          <a:prstGeom prst="rect">
            <a:avLst/>
          </a:prstGeom>
          <a:ln>
            <a:noFill/>
          </a:ln>
        </p:spPr>
      </p:pic>
      <p:sp>
        <p:nvSpPr>
          <p:cNvPr id="334" name="CustomShape 1"/>
          <p:cNvSpPr/>
          <p:nvPr/>
        </p:nvSpPr>
        <p:spPr>
          <a:xfrm>
            <a:off x="548640" y="854640"/>
            <a:ext cx="6668640" cy="69804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Consideraciones importantes</a:t>
            </a:r>
            <a:endParaRPr b="0" lang="en-US" sz="4000" spc="-1" strike="noStrike">
              <a:latin typeface="Arial"/>
            </a:endParaRPr>
          </a:p>
        </p:txBody>
      </p:sp>
      <p:sp>
        <p:nvSpPr>
          <p:cNvPr id="335" name="CustomShape 2"/>
          <p:cNvSpPr/>
          <p:nvPr/>
        </p:nvSpPr>
        <p:spPr>
          <a:xfrm>
            <a:off x="965880" y="2140920"/>
            <a:ext cx="7354440" cy="2660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Antes de utilizar un servicio en la nube, hazte estas preguntas:</a:t>
            </a:r>
            <a:endParaRPr b="0" lang="en-US" sz="1800" spc="-1" strike="noStrike">
              <a:latin typeface="Arial"/>
            </a:endParaRPr>
          </a:p>
          <a:p>
            <a:pPr>
              <a:lnSpc>
                <a:spcPct val="100000"/>
              </a:lnSpc>
            </a:pPr>
            <a:endParaRPr b="0" lang="en-US" sz="1800" spc="-1" strike="noStrike">
              <a:latin typeface="Arial"/>
            </a:endParaRPr>
          </a:p>
          <a:p>
            <a:pPr marL="216000" indent="-214200">
              <a:lnSpc>
                <a:spcPct val="100000"/>
              </a:lnSpc>
              <a:buClr>
                <a:srgbClr val="595959"/>
              </a:buClr>
              <a:buFont typeface="Wingdings" charset="2"/>
              <a:buChar char=""/>
            </a:pPr>
            <a:r>
              <a:rPr b="1" lang="en-US" sz="1800" spc="-1" strike="noStrike">
                <a:solidFill>
                  <a:srgbClr val="595959"/>
                </a:solidFill>
                <a:latin typeface="Calibri"/>
                <a:ea typeface="DejaVu Sans"/>
              </a:rPr>
              <a:t>Quién</a:t>
            </a:r>
            <a:r>
              <a:rPr b="0" lang="en-US" sz="1800" spc="-1" strike="noStrike">
                <a:solidFill>
                  <a:srgbClr val="595959"/>
                </a:solidFill>
                <a:latin typeface="Calibri"/>
                <a:ea typeface="DejaVu Sans"/>
              </a:rPr>
              <a:t> es el propietario de los datos que subes a la nube.</a:t>
            </a:r>
            <a:endParaRPr b="0" lang="en-US" sz="1800" spc="-1" strike="noStrike">
              <a:latin typeface="Arial"/>
            </a:endParaRPr>
          </a:p>
          <a:p>
            <a:pPr marL="216000" indent="-214200">
              <a:lnSpc>
                <a:spcPct val="100000"/>
              </a:lnSpc>
              <a:buClr>
                <a:srgbClr val="595959"/>
              </a:buClr>
              <a:buFont typeface="Wingdings" charset="2"/>
              <a:buChar char=""/>
            </a:pPr>
            <a:r>
              <a:rPr b="1" lang="en-US" sz="1800" spc="-1" strike="noStrike">
                <a:solidFill>
                  <a:srgbClr val="595959"/>
                </a:solidFill>
                <a:latin typeface="Calibri"/>
                <a:ea typeface="DejaVu Sans"/>
              </a:rPr>
              <a:t>Cómo</a:t>
            </a:r>
            <a:r>
              <a:rPr b="0" lang="en-US" sz="1800" spc="-1" strike="noStrike">
                <a:solidFill>
                  <a:srgbClr val="595959"/>
                </a:solidFill>
                <a:latin typeface="Calibri"/>
                <a:ea typeface="DejaVu Sans"/>
              </a:rPr>
              <a:t> está almacenado y </a:t>
            </a:r>
            <a:r>
              <a:rPr b="1" lang="en-US" sz="1800" spc="-1" strike="noStrike">
                <a:solidFill>
                  <a:srgbClr val="595959"/>
                </a:solidFill>
                <a:latin typeface="Calibri"/>
                <a:ea typeface="DejaVu Sans"/>
              </a:rPr>
              <a:t>quién</a:t>
            </a:r>
            <a:r>
              <a:rPr b="0" lang="en-US" sz="1800" spc="-1" strike="noStrike">
                <a:solidFill>
                  <a:srgbClr val="595959"/>
                </a:solidFill>
                <a:latin typeface="Calibri"/>
                <a:ea typeface="DejaVu Sans"/>
              </a:rPr>
              <a:t> puede acceder a ella.</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En </a:t>
            </a:r>
            <a:r>
              <a:rPr b="1" lang="en-US" sz="1800" spc="-1" strike="noStrike">
                <a:solidFill>
                  <a:srgbClr val="595959"/>
                </a:solidFill>
                <a:latin typeface="Calibri"/>
                <a:ea typeface="DejaVu Sans"/>
              </a:rPr>
              <a:t>dónde</a:t>
            </a:r>
            <a:r>
              <a:rPr b="0" lang="en-US" sz="1800" spc="-1" strike="noStrike">
                <a:solidFill>
                  <a:srgbClr val="595959"/>
                </a:solidFill>
                <a:latin typeface="Calibri"/>
                <a:ea typeface="DejaVu Sans"/>
              </a:rPr>
              <a:t> está almacenada. En qué país, ciudad, edificio.</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Si quieres </a:t>
            </a:r>
            <a:r>
              <a:rPr b="1" lang="en-US" sz="1800" spc="-1" strike="noStrike">
                <a:solidFill>
                  <a:srgbClr val="595959"/>
                </a:solidFill>
                <a:latin typeface="Calibri"/>
                <a:ea typeface="DejaVu Sans"/>
              </a:rPr>
              <a:t>borrar</a:t>
            </a:r>
            <a:r>
              <a:rPr b="0" lang="en-US" sz="1800" spc="-1" strike="noStrike">
                <a:solidFill>
                  <a:srgbClr val="595959"/>
                </a:solidFill>
                <a:latin typeface="Calibri"/>
                <a:ea typeface="DejaVu Sans"/>
              </a:rPr>
              <a:t> tu información, ¿en verdad será borrado permanentemente?</a:t>
            </a:r>
            <a:endParaRPr b="0" lang="en-US" sz="1800" spc="-1" strike="noStrike">
              <a:latin typeface="Arial"/>
            </a:endParaRPr>
          </a:p>
          <a:p>
            <a:pPr marL="216000" indent="-214200">
              <a:lnSpc>
                <a:spcPct val="100000"/>
              </a:lnSpc>
              <a:buClr>
                <a:srgbClr val="595959"/>
              </a:buClr>
              <a:buFont typeface="Wingdings" charset="2"/>
              <a:buChar char=""/>
            </a:pPr>
            <a:r>
              <a:rPr b="1" lang="en-US" sz="1800" spc="-1" strike="noStrike">
                <a:solidFill>
                  <a:srgbClr val="595959"/>
                </a:solidFill>
                <a:latin typeface="Calibri"/>
                <a:ea typeface="DejaVu Sans"/>
              </a:rPr>
              <a:t>Cómo</a:t>
            </a:r>
            <a:r>
              <a:rPr b="0" lang="en-US" sz="1800" spc="-1" strike="noStrike">
                <a:solidFill>
                  <a:srgbClr val="595959"/>
                </a:solidFill>
                <a:latin typeface="Calibri"/>
                <a:ea typeface="DejaVu Sans"/>
              </a:rPr>
              <a:t> se transfieren los datos desde tu dispositivo hacia el de los proveedores. ¿El canal de comunicación está </a:t>
            </a:r>
            <a:r>
              <a:rPr b="1" lang="en-US" sz="1800" spc="-1" strike="noStrike">
                <a:solidFill>
                  <a:srgbClr val="595959"/>
                </a:solidFill>
                <a:latin typeface="Calibri"/>
                <a:ea typeface="DejaVu Sans"/>
              </a:rPr>
              <a:t>encriptado</a:t>
            </a:r>
            <a:r>
              <a:rPr b="0" lang="en-US" sz="1800" spc="-1" strike="noStrike">
                <a:solidFill>
                  <a:srgbClr val="595959"/>
                </a:solidFill>
                <a:latin typeface="Calibri"/>
                <a:ea typeface="DejaVu Sans"/>
              </a:rPr>
              <a: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endParaRPr b="0" lang="en-US" sz="1800" spc="-1" strike="noStrike">
              <a:latin typeface="Arial"/>
            </a:endParaRPr>
          </a:p>
        </p:txBody>
      </p:sp>
      <p:pic>
        <p:nvPicPr>
          <p:cNvPr id="336" name="" descr=""/>
          <p:cNvPicPr/>
          <p:nvPr/>
        </p:nvPicPr>
        <p:blipFill>
          <a:blip r:embed="rId2"/>
          <a:srcRect l="0" t="0" r="38532" b="0"/>
          <a:stretch/>
        </p:blipFill>
        <p:spPr>
          <a:xfrm>
            <a:off x="8229600" y="1532160"/>
            <a:ext cx="3564720" cy="386208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 name="Imagen 4" descr=""/>
          <p:cNvPicPr/>
          <p:nvPr/>
        </p:nvPicPr>
        <p:blipFill>
          <a:blip r:embed="rId1"/>
          <a:stretch/>
        </p:blipFill>
        <p:spPr>
          <a:xfrm>
            <a:off x="1440" y="0"/>
            <a:ext cx="12189960" cy="6855840"/>
          </a:xfrm>
          <a:prstGeom prst="rect">
            <a:avLst/>
          </a:prstGeom>
          <a:ln>
            <a:noFill/>
          </a:ln>
        </p:spPr>
      </p:pic>
      <p:sp>
        <p:nvSpPr>
          <p:cNvPr id="338" name="CustomShape 1"/>
          <p:cNvSpPr/>
          <p:nvPr/>
        </p:nvSpPr>
        <p:spPr>
          <a:xfrm>
            <a:off x="548640" y="854640"/>
            <a:ext cx="6668640" cy="69804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Consejos de seguridad</a:t>
            </a:r>
            <a:endParaRPr b="0" lang="en-US" sz="4000" spc="-1" strike="noStrike">
              <a:latin typeface="Arial"/>
            </a:endParaRPr>
          </a:p>
        </p:txBody>
      </p:sp>
      <p:sp>
        <p:nvSpPr>
          <p:cNvPr id="339" name="CustomShape 2"/>
          <p:cNvSpPr/>
          <p:nvPr/>
        </p:nvSpPr>
        <p:spPr>
          <a:xfrm>
            <a:off x="1068840" y="1656720"/>
            <a:ext cx="7771680" cy="4294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95959"/>
                </a:solidFill>
                <a:latin typeface="Calibri"/>
                <a:ea typeface="DejaVu Sans"/>
              </a:rPr>
              <a:t>Antes de utilizar un servicio en la nube, hazte estas preguntas:</a:t>
            </a:r>
            <a:endParaRPr b="0" lang="en-US" sz="1800" spc="-1" strike="noStrike">
              <a:latin typeface="Arial"/>
            </a:endParaRPr>
          </a:p>
          <a:p>
            <a:pPr>
              <a:lnSpc>
                <a:spcPct val="100000"/>
              </a:lnSpc>
            </a:pP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Encripta localmente tus datos</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Respalda toda tu información en múltiples dispositivos</a:t>
            </a:r>
            <a:endParaRPr b="0" lang="en-US" sz="1800" spc="-1" strike="noStrike">
              <a:latin typeface="Arial"/>
            </a:endParaRPr>
          </a:p>
          <a:p>
            <a:pPr marL="216000" indent="-214200">
              <a:lnSpc>
                <a:spcPct val="100000"/>
              </a:lnSpc>
              <a:buClr>
                <a:srgbClr val="595959"/>
              </a:buClr>
              <a:buFont typeface="Wingdings" charset="2"/>
              <a:buChar char=""/>
            </a:pPr>
            <a:r>
              <a:rPr b="0" lang="en-US" sz="1800" spc="-1" strike="noStrike">
                <a:solidFill>
                  <a:srgbClr val="595959"/>
                </a:solidFill>
                <a:latin typeface="Calibri"/>
                <a:ea typeface="DejaVu Sans"/>
              </a:rPr>
              <a:t>No asumas que tu proveedor de servicio es seguro</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Imagen 4" descr=""/>
          <p:cNvPicPr/>
          <p:nvPr/>
        </p:nvPicPr>
        <p:blipFill>
          <a:blip r:embed="rId1"/>
          <a:stretch/>
        </p:blipFill>
        <p:spPr>
          <a:xfrm>
            <a:off x="0" y="1080"/>
            <a:ext cx="12189960" cy="6855840"/>
          </a:xfrm>
          <a:prstGeom prst="rect">
            <a:avLst/>
          </a:prstGeom>
          <a:ln>
            <a:noFill/>
          </a:ln>
        </p:spPr>
      </p:pic>
      <p:sp>
        <p:nvSpPr>
          <p:cNvPr id="341" name="CustomShape 1"/>
          <p:cNvSpPr/>
          <p:nvPr/>
        </p:nvSpPr>
        <p:spPr>
          <a:xfrm>
            <a:off x="4875840" y="1650960"/>
            <a:ext cx="236196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Social Media</a:t>
            </a:r>
            <a:endParaRPr b="0" lang="en-US" sz="3000" spc="-1" strike="noStrike">
              <a:latin typeface="Arial"/>
            </a:endParaRPr>
          </a:p>
        </p:txBody>
      </p:sp>
      <p:pic>
        <p:nvPicPr>
          <p:cNvPr id="342" name="" descr=""/>
          <p:cNvPicPr/>
          <p:nvPr/>
        </p:nvPicPr>
        <p:blipFill>
          <a:blip r:embed="rId2"/>
          <a:stretch/>
        </p:blipFill>
        <p:spPr>
          <a:xfrm>
            <a:off x="4434840" y="2757600"/>
            <a:ext cx="3196080" cy="319608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Imagen 4" descr=""/>
          <p:cNvPicPr/>
          <p:nvPr/>
        </p:nvPicPr>
        <p:blipFill>
          <a:blip r:embed="rId1"/>
          <a:stretch/>
        </p:blipFill>
        <p:spPr>
          <a:xfrm>
            <a:off x="0" y="360"/>
            <a:ext cx="12191400" cy="6857280"/>
          </a:xfrm>
          <a:prstGeom prst="rect">
            <a:avLst/>
          </a:prstGeom>
          <a:ln>
            <a:noFill/>
          </a:ln>
        </p:spPr>
      </p:pic>
      <p:pic>
        <p:nvPicPr>
          <p:cNvPr id="344" name="Imagen 6" descr=""/>
          <p:cNvPicPr/>
          <p:nvPr/>
        </p:nvPicPr>
        <p:blipFill>
          <a:blip r:embed="rId2"/>
          <a:stretch/>
        </p:blipFill>
        <p:spPr>
          <a:xfrm>
            <a:off x="1371240" y="2348640"/>
            <a:ext cx="719640" cy="183600"/>
          </a:xfrm>
          <a:prstGeom prst="rect">
            <a:avLst/>
          </a:prstGeom>
          <a:ln>
            <a:noFill/>
          </a:ln>
        </p:spPr>
      </p:pic>
      <p:sp>
        <p:nvSpPr>
          <p:cNvPr id="345" name="CustomShape 1"/>
          <p:cNvSpPr/>
          <p:nvPr/>
        </p:nvSpPr>
        <p:spPr>
          <a:xfrm>
            <a:off x="1108440" y="2472480"/>
            <a:ext cx="35096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Riesgo pasivo:</a:t>
            </a:r>
            <a:endParaRPr b="0" lang="en-US" sz="4000" spc="-1" strike="noStrike">
              <a:latin typeface="Arial"/>
            </a:endParaRPr>
          </a:p>
        </p:txBody>
      </p:sp>
      <p:sp>
        <p:nvSpPr>
          <p:cNvPr id="346" name="CustomShape 2"/>
          <p:cNvSpPr/>
          <p:nvPr/>
        </p:nvSpPr>
        <p:spPr>
          <a:xfrm>
            <a:off x="5832000" y="1800000"/>
            <a:ext cx="5615640" cy="4204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Publicar datos confidenciales:</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En el fondo de una imagen</a:t>
            </a:r>
            <a:r>
              <a:rPr b="0" lang="en-US" sz="1800" spc="-1" strike="noStrike">
                <a:solidFill>
                  <a:srgbClr val="595959"/>
                </a:solidFill>
                <a:latin typeface="Calibri"/>
                <a:ea typeface="DejaVu Sans"/>
              </a:rPr>
              <a:t> </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Pantallas de computadora</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Documentos abiertos</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Contenido en el documento metadatos</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Geolocalización</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Marca y modelo del dispositivo</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De forma inadvertida:</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Nombres de usuario</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Direcciones de correo electrónico</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Contraseñas</a:t>
            </a:r>
            <a:endParaRPr b="0" lang="en-US" sz="1800" spc="-1" strike="noStrike">
              <a:latin typeface="Arial"/>
            </a:endParaRPr>
          </a:p>
          <a:p>
            <a:pPr>
              <a:lnSpc>
                <a:spcPct val="100000"/>
              </a:lnSpc>
            </a:pPr>
            <a:endParaRPr b="0" lang="en-US" sz="1800" spc="-1" strike="noStrike">
              <a:latin typeface="Arial"/>
            </a:endParaRPr>
          </a:p>
        </p:txBody>
      </p:sp>
      <p:sp>
        <p:nvSpPr>
          <p:cNvPr id="347" name="CustomShape 3"/>
          <p:cNvSpPr/>
          <p:nvPr/>
        </p:nvSpPr>
        <p:spPr>
          <a:xfrm>
            <a:off x="991080" y="3103920"/>
            <a:ext cx="3707280" cy="394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000" spc="-1" strike="noStrike">
                <a:solidFill>
                  <a:srgbClr val="595959"/>
                </a:solidFill>
                <a:latin typeface="Calibri"/>
                <a:ea typeface="DejaVu Sans"/>
              </a:rPr>
              <a:t>Publicar información confidencial</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Imagen 4" descr=""/>
          <p:cNvPicPr/>
          <p:nvPr/>
        </p:nvPicPr>
        <p:blipFill>
          <a:blip r:embed="rId1"/>
          <a:stretch/>
        </p:blipFill>
        <p:spPr>
          <a:xfrm>
            <a:off x="0" y="360"/>
            <a:ext cx="12191400" cy="6857280"/>
          </a:xfrm>
          <a:prstGeom prst="rect">
            <a:avLst/>
          </a:prstGeom>
          <a:ln>
            <a:noFill/>
          </a:ln>
        </p:spPr>
      </p:pic>
      <p:pic>
        <p:nvPicPr>
          <p:cNvPr id="349" name="Imagen 6" descr=""/>
          <p:cNvPicPr/>
          <p:nvPr/>
        </p:nvPicPr>
        <p:blipFill>
          <a:blip r:embed="rId2"/>
          <a:stretch/>
        </p:blipFill>
        <p:spPr>
          <a:xfrm>
            <a:off x="1371240" y="2348640"/>
            <a:ext cx="719640" cy="183600"/>
          </a:xfrm>
          <a:prstGeom prst="rect">
            <a:avLst/>
          </a:prstGeom>
          <a:ln>
            <a:noFill/>
          </a:ln>
        </p:spPr>
      </p:pic>
      <p:sp>
        <p:nvSpPr>
          <p:cNvPr id="350" name="CustomShape 1"/>
          <p:cNvSpPr/>
          <p:nvPr/>
        </p:nvSpPr>
        <p:spPr>
          <a:xfrm>
            <a:off x="1179360" y="2472480"/>
            <a:ext cx="33692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Riesgo activo:</a:t>
            </a:r>
            <a:endParaRPr b="0" lang="en-US" sz="4000" spc="-1" strike="noStrike">
              <a:latin typeface="Arial"/>
            </a:endParaRPr>
          </a:p>
        </p:txBody>
      </p:sp>
      <p:sp>
        <p:nvSpPr>
          <p:cNvPr id="351" name="CustomShape 2"/>
          <p:cNvSpPr/>
          <p:nvPr/>
        </p:nvSpPr>
        <p:spPr>
          <a:xfrm>
            <a:off x="5832000" y="1800000"/>
            <a:ext cx="5615640" cy="2833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El atacante intenta engañar a la víctima</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Trucos comunes</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Pretender ser un viejo amigo</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Pretender ser una celebridad</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Malware</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Recopilar información por medio de </a:t>
            </a: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acceso ilegal al sistema.</a:t>
            </a:r>
            <a:endParaRPr b="0" lang="en-US" sz="1800" spc="-1" strike="noStrike">
              <a:latin typeface="Arial"/>
            </a:endParaRPr>
          </a:p>
          <a:p>
            <a:pPr>
              <a:lnSpc>
                <a:spcPct val="100000"/>
              </a:lnSpc>
            </a:pPr>
            <a:endParaRPr b="0" lang="en-US" sz="1800" spc="-1" strike="noStrike">
              <a:latin typeface="Arial"/>
            </a:endParaRPr>
          </a:p>
        </p:txBody>
      </p:sp>
      <p:sp>
        <p:nvSpPr>
          <p:cNvPr id="352" name="CustomShape 3"/>
          <p:cNvSpPr/>
          <p:nvPr/>
        </p:nvSpPr>
        <p:spPr>
          <a:xfrm>
            <a:off x="1325520" y="3103920"/>
            <a:ext cx="3039840" cy="394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000" spc="-1" strike="noStrike">
                <a:solidFill>
                  <a:srgbClr val="595959"/>
                </a:solidFill>
                <a:latin typeface="Calibri"/>
                <a:ea typeface="DejaVu Sans"/>
              </a:rPr>
              <a:t>Ingeniería social o phishing</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Imagen 3" descr=""/>
          <p:cNvPicPr/>
          <p:nvPr/>
        </p:nvPicPr>
        <p:blipFill>
          <a:blip r:embed="rId1"/>
          <a:stretch/>
        </p:blipFill>
        <p:spPr>
          <a:xfrm>
            <a:off x="0" y="0"/>
            <a:ext cx="12191400" cy="6857280"/>
          </a:xfrm>
          <a:prstGeom prst="rect">
            <a:avLst/>
          </a:prstGeom>
          <a:ln>
            <a:noFill/>
          </a:ln>
        </p:spPr>
      </p:pic>
      <p:pic>
        <p:nvPicPr>
          <p:cNvPr id="354" name="Imagen 4" descr=""/>
          <p:cNvPicPr/>
          <p:nvPr/>
        </p:nvPicPr>
        <p:blipFill>
          <a:blip r:embed="rId2"/>
          <a:stretch/>
        </p:blipFill>
        <p:spPr>
          <a:xfrm>
            <a:off x="908640" y="1213560"/>
            <a:ext cx="719640" cy="183600"/>
          </a:xfrm>
          <a:prstGeom prst="rect">
            <a:avLst/>
          </a:prstGeom>
          <a:ln>
            <a:noFill/>
          </a:ln>
        </p:spPr>
      </p:pic>
      <p:sp>
        <p:nvSpPr>
          <p:cNvPr id="355" name="CustomShape 1"/>
          <p:cNvSpPr/>
          <p:nvPr/>
        </p:nvSpPr>
        <p:spPr>
          <a:xfrm>
            <a:off x="864000" y="1396800"/>
            <a:ext cx="43812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Recomendaciones</a:t>
            </a:r>
            <a:endParaRPr b="0" lang="en-US" sz="4000" spc="-1" strike="noStrike">
              <a:latin typeface="Arial"/>
            </a:endParaRPr>
          </a:p>
        </p:txBody>
      </p:sp>
      <p:sp>
        <p:nvSpPr>
          <p:cNvPr id="356" name="CustomShape 2"/>
          <p:cNvSpPr/>
          <p:nvPr/>
        </p:nvSpPr>
        <p:spPr>
          <a:xfrm>
            <a:off x="780120" y="2168640"/>
            <a:ext cx="5315040" cy="912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Antes de publicar información en las redes sociales preguntarse si contiene información que pueda ser explotada por hackers.</a:t>
            </a:r>
            <a:endParaRPr b="0" lang="en-US" sz="1800" spc="-1" strike="noStrike">
              <a:latin typeface="Arial"/>
            </a:endParaRPr>
          </a:p>
        </p:txBody>
      </p:sp>
      <p:sp>
        <p:nvSpPr>
          <p:cNvPr id="357" name="CustomShape 3"/>
          <p:cNvSpPr/>
          <p:nvPr/>
        </p:nvSpPr>
        <p:spPr>
          <a:xfrm>
            <a:off x="6276600" y="1584000"/>
            <a:ext cx="5315040" cy="3930480"/>
          </a:xfrm>
          <a:prstGeom prst="rect">
            <a:avLst/>
          </a:prstGeom>
          <a:noFill/>
          <a:ln>
            <a:noFill/>
          </a:ln>
        </p:spPr>
        <p:style>
          <a:lnRef idx="0"/>
          <a:fillRef idx="0"/>
          <a:effectRef idx="0"/>
          <a:fontRef idx="minor"/>
        </p:style>
        <p:txBody>
          <a:bodyPr lIns="90000" rIns="90000" tIns="45000" bIns="45000">
            <a:spAutoFit/>
          </a:bodyPr>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No compartir fotos de la oficina</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Documentos importantes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Pantallas de computadoras en segundo </a:t>
            </a: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plano</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Metadatos de imágenes.</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No utilizar el correo de la empresa para fines personales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Creación de cuentas sociales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Publicarlos en la red</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No escribir contraseñas en lugares visibles</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Notas junto al escritorio</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r>
              <a:rPr b="0" lang="en-US" sz="1800" spc="-1" strike="noStrike">
                <a:solidFill>
                  <a:srgbClr val="595959"/>
                </a:solidFill>
                <a:latin typeface="Calibri"/>
                <a:ea typeface="DejaVu Sans"/>
              </a:rPr>
              <a:t>Agenda</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Imagen 3" descr=""/>
          <p:cNvPicPr/>
          <p:nvPr/>
        </p:nvPicPr>
        <p:blipFill>
          <a:blip r:embed="rId1"/>
          <a:stretch/>
        </p:blipFill>
        <p:spPr>
          <a:xfrm>
            <a:off x="0" y="0"/>
            <a:ext cx="12191400" cy="6857280"/>
          </a:xfrm>
          <a:prstGeom prst="rect">
            <a:avLst/>
          </a:prstGeom>
          <a:ln>
            <a:noFill/>
          </a:ln>
        </p:spPr>
      </p:pic>
      <p:pic>
        <p:nvPicPr>
          <p:cNvPr id="359" name="Imagen 4" descr=""/>
          <p:cNvPicPr/>
          <p:nvPr/>
        </p:nvPicPr>
        <p:blipFill>
          <a:blip r:embed="rId2"/>
          <a:stretch/>
        </p:blipFill>
        <p:spPr>
          <a:xfrm>
            <a:off x="908640" y="1213560"/>
            <a:ext cx="719640" cy="183600"/>
          </a:xfrm>
          <a:prstGeom prst="rect">
            <a:avLst/>
          </a:prstGeom>
          <a:ln>
            <a:noFill/>
          </a:ln>
        </p:spPr>
      </p:pic>
      <p:sp>
        <p:nvSpPr>
          <p:cNvPr id="360" name="CustomShape 1"/>
          <p:cNvSpPr/>
          <p:nvPr/>
        </p:nvSpPr>
        <p:spPr>
          <a:xfrm>
            <a:off x="864000" y="1396800"/>
            <a:ext cx="43812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Recomendaciones</a:t>
            </a:r>
            <a:endParaRPr b="0" lang="en-US" sz="4000" spc="-1" strike="noStrike">
              <a:latin typeface="Arial"/>
            </a:endParaRPr>
          </a:p>
        </p:txBody>
      </p:sp>
      <p:sp>
        <p:nvSpPr>
          <p:cNvPr id="361" name="CustomShape 2"/>
          <p:cNvSpPr/>
          <p:nvPr/>
        </p:nvSpPr>
        <p:spPr>
          <a:xfrm>
            <a:off x="780120" y="2168640"/>
            <a:ext cx="5315040" cy="912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Antes de publicar información en las redes sociales preguntarse si contiene información que pueda ser explotada por hackers.</a:t>
            </a:r>
            <a:endParaRPr b="0" lang="en-US" sz="1800" spc="-1" strike="noStrike">
              <a:latin typeface="Arial"/>
            </a:endParaRPr>
          </a:p>
        </p:txBody>
      </p:sp>
      <p:sp>
        <p:nvSpPr>
          <p:cNvPr id="362" name="CustomShape 3"/>
          <p:cNvSpPr/>
          <p:nvPr/>
        </p:nvSpPr>
        <p:spPr>
          <a:xfrm>
            <a:off x="6276600" y="1584000"/>
            <a:ext cx="5315040" cy="2558880"/>
          </a:xfrm>
          <a:prstGeom prst="rect">
            <a:avLst/>
          </a:prstGeom>
          <a:noFill/>
          <a:ln>
            <a:noFill/>
          </a:ln>
        </p:spPr>
        <p:style>
          <a:lnRef idx="0"/>
          <a:fillRef idx="0"/>
          <a:effectRef idx="0"/>
          <a:fontRef idx="minor"/>
        </p:style>
        <p:txBody>
          <a:bodyPr lIns="90000" rIns="90000" tIns="45000" bIns="45000">
            <a:spAutoFit/>
          </a:bodyPr>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Limitar la información </a:t>
            </a:r>
            <a:r>
              <a:rPr b="0" lang="en-US" sz="1800" spc="-1" strike="noStrike">
                <a:solidFill>
                  <a:srgbClr val="595959"/>
                </a:solidFill>
                <a:latin typeface="Calibri"/>
                <a:ea typeface="DejaVu Sans"/>
              </a:rPr>
              <a:t>que se comparte en redes sociales</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Escanear con un antivirus </a:t>
            </a:r>
            <a:r>
              <a:rPr b="0" lang="en-US" sz="1800" spc="-1" strike="noStrike">
                <a:solidFill>
                  <a:srgbClr val="595959"/>
                </a:solidFill>
                <a:latin typeface="Calibri"/>
                <a:ea typeface="DejaVu Sans"/>
              </a:rPr>
              <a:t>todos los archivos descargados de redes sociales antes de abrirlos.</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Capacitarse y asesorarse </a:t>
            </a:r>
            <a:r>
              <a:rPr b="0" lang="en-US" sz="1800" spc="-1" strike="noStrike">
                <a:solidFill>
                  <a:srgbClr val="595959"/>
                </a:solidFill>
                <a:latin typeface="Calibri"/>
                <a:ea typeface="DejaVu Sans"/>
              </a:rPr>
              <a:t>sobre iniciativas de ingeniería social.</a:t>
            </a:r>
            <a:endParaRPr b="0" lang="en-US" sz="1800" spc="-1" strike="noStrike">
              <a:latin typeface="Arial"/>
            </a:endParaRPr>
          </a:p>
          <a:p>
            <a:pPr>
              <a:lnSpc>
                <a:spcPct val="100000"/>
              </a:lnSpc>
            </a:pPr>
            <a:r>
              <a:rPr b="0" lang="en-US" sz="1800" spc="-1" strike="noStrike">
                <a:solidFill>
                  <a:srgbClr val="595959"/>
                </a:solidFill>
                <a:latin typeface="Calibri"/>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3" name="Imagen 3" descr=""/>
          <p:cNvPicPr/>
          <p:nvPr/>
        </p:nvPicPr>
        <p:blipFill>
          <a:blip r:embed="rId1"/>
          <a:stretch/>
        </p:blipFill>
        <p:spPr>
          <a:xfrm>
            <a:off x="360" y="0"/>
            <a:ext cx="12191400" cy="6857280"/>
          </a:xfrm>
          <a:prstGeom prst="rect">
            <a:avLst/>
          </a:prstGeom>
          <a:ln>
            <a:noFill/>
          </a:ln>
        </p:spPr>
      </p:pic>
      <p:pic>
        <p:nvPicPr>
          <p:cNvPr id="364" name="Imagen 4" descr=""/>
          <p:cNvPicPr/>
          <p:nvPr/>
        </p:nvPicPr>
        <p:blipFill>
          <a:blip r:embed="rId2"/>
          <a:stretch/>
        </p:blipFill>
        <p:spPr>
          <a:xfrm>
            <a:off x="1013760" y="1213560"/>
            <a:ext cx="719640" cy="183600"/>
          </a:xfrm>
          <a:prstGeom prst="rect">
            <a:avLst/>
          </a:prstGeom>
          <a:ln>
            <a:noFill/>
          </a:ln>
        </p:spPr>
      </p:pic>
      <p:sp>
        <p:nvSpPr>
          <p:cNvPr id="365" name="CustomShape 1"/>
          <p:cNvSpPr/>
          <p:nvPr/>
        </p:nvSpPr>
        <p:spPr>
          <a:xfrm>
            <a:off x="559800" y="1460160"/>
            <a:ext cx="74322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Ciber ataques en redes sociales</a:t>
            </a:r>
            <a:endParaRPr b="0" lang="en-US" sz="4000" spc="-1" strike="noStrike">
              <a:latin typeface="Arial"/>
            </a:endParaRPr>
          </a:p>
        </p:txBody>
      </p:sp>
      <p:sp>
        <p:nvSpPr>
          <p:cNvPr id="366" name="CustomShape 2"/>
          <p:cNvSpPr/>
          <p:nvPr/>
        </p:nvSpPr>
        <p:spPr>
          <a:xfrm>
            <a:off x="576000" y="2520000"/>
            <a:ext cx="6191640" cy="228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95959"/>
                </a:solidFill>
                <a:latin typeface="Calibri"/>
                <a:ea typeface="DejaVu Sans"/>
              </a:rPr>
              <a:t>Mike estaba tratando de abrir una cuenta comercial con el banco, y sintió que el servicio personalizado no era muy bueno.</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Mike comenzó a</a:t>
            </a:r>
            <a:r>
              <a:rPr b="1" lang="en-US" sz="1800" spc="-1" strike="noStrike">
                <a:solidFill>
                  <a:srgbClr val="595959"/>
                </a:solidFill>
                <a:latin typeface="Calibri"/>
                <a:ea typeface="DejaVu Sans"/>
              </a:rPr>
              <a:t> quejarse por Twitter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i="1" lang="en-US" sz="1800" spc="-1" strike="noStrike">
                <a:solidFill>
                  <a:srgbClr val="595959"/>
                </a:solidFill>
                <a:latin typeface="Calibri"/>
                <a:ea typeface="DejaVu Sans"/>
              </a:rPr>
              <a:t>"@BarclaysBizChat su equipo de ayuda es completamente incompetente ... su personal es impreciso, luego no responde a correos electrónicos y luego se niega a ayudar"</a:t>
            </a:r>
            <a:endParaRPr b="0" lang="en-US" sz="1800" spc="-1" strike="noStrike">
              <a:latin typeface="Arial"/>
            </a:endParaRPr>
          </a:p>
        </p:txBody>
      </p:sp>
      <p:pic>
        <p:nvPicPr>
          <p:cNvPr id="367" name="" descr=""/>
          <p:cNvPicPr/>
          <p:nvPr/>
        </p:nvPicPr>
        <p:blipFill>
          <a:blip r:embed="rId3"/>
          <a:stretch/>
        </p:blipFill>
        <p:spPr>
          <a:xfrm>
            <a:off x="7167600" y="2232000"/>
            <a:ext cx="4352040" cy="37332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Imagen 4" descr=""/>
          <p:cNvPicPr/>
          <p:nvPr/>
        </p:nvPicPr>
        <p:blipFill>
          <a:blip r:embed="rId1"/>
          <a:stretch/>
        </p:blipFill>
        <p:spPr>
          <a:xfrm>
            <a:off x="0" y="1080"/>
            <a:ext cx="12189960" cy="6855840"/>
          </a:xfrm>
          <a:prstGeom prst="rect">
            <a:avLst/>
          </a:prstGeom>
          <a:ln>
            <a:noFill/>
          </a:ln>
        </p:spPr>
      </p:pic>
      <p:sp>
        <p:nvSpPr>
          <p:cNvPr id="171" name="CustomShape 1"/>
          <p:cNvSpPr/>
          <p:nvPr/>
        </p:nvSpPr>
        <p:spPr>
          <a:xfrm>
            <a:off x="4998600" y="2550960"/>
            <a:ext cx="2043360" cy="546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000" spc="-1" strike="noStrike">
                <a:solidFill>
                  <a:srgbClr val="dc3344"/>
                </a:solidFill>
                <a:latin typeface="Arial"/>
                <a:ea typeface="DejaVu Sans"/>
              </a:rPr>
              <a:t>Passwords</a:t>
            </a:r>
            <a:endParaRPr b="0" lang="en-US" sz="3000" spc="-1" strike="noStrike">
              <a:latin typeface="Arial"/>
            </a:endParaRPr>
          </a:p>
        </p:txBody>
      </p:sp>
      <p:pic>
        <p:nvPicPr>
          <p:cNvPr id="172" name="" descr=""/>
          <p:cNvPicPr/>
          <p:nvPr/>
        </p:nvPicPr>
        <p:blipFill>
          <a:blip r:embed="rId2"/>
          <a:stretch/>
        </p:blipFill>
        <p:spPr>
          <a:xfrm>
            <a:off x="4696920" y="3635640"/>
            <a:ext cx="2733480" cy="16664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 name="Imagen 3" descr=""/>
          <p:cNvPicPr/>
          <p:nvPr/>
        </p:nvPicPr>
        <p:blipFill>
          <a:blip r:embed="rId1"/>
          <a:stretch/>
        </p:blipFill>
        <p:spPr>
          <a:xfrm>
            <a:off x="360" y="360"/>
            <a:ext cx="12191400" cy="6857280"/>
          </a:xfrm>
          <a:prstGeom prst="rect">
            <a:avLst/>
          </a:prstGeom>
          <a:ln>
            <a:noFill/>
          </a:ln>
        </p:spPr>
      </p:pic>
      <p:pic>
        <p:nvPicPr>
          <p:cNvPr id="369" name="Imagen 4" descr=""/>
          <p:cNvPicPr/>
          <p:nvPr/>
        </p:nvPicPr>
        <p:blipFill>
          <a:blip r:embed="rId2"/>
          <a:stretch/>
        </p:blipFill>
        <p:spPr>
          <a:xfrm>
            <a:off x="1013760" y="1213560"/>
            <a:ext cx="719640" cy="183600"/>
          </a:xfrm>
          <a:prstGeom prst="rect">
            <a:avLst/>
          </a:prstGeom>
          <a:ln>
            <a:noFill/>
          </a:ln>
        </p:spPr>
      </p:pic>
      <p:sp>
        <p:nvSpPr>
          <p:cNvPr id="370" name="CustomShape 1"/>
          <p:cNvSpPr/>
          <p:nvPr/>
        </p:nvSpPr>
        <p:spPr>
          <a:xfrm>
            <a:off x="559800" y="1460160"/>
            <a:ext cx="743220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Ciber ataques en redes sociales</a:t>
            </a:r>
            <a:endParaRPr b="0" lang="en-US" sz="4000" spc="-1" strike="noStrike">
              <a:latin typeface="Arial"/>
            </a:endParaRPr>
          </a:p>
        </p:txBody>
      </p:sp>
      <p:sp>
        <p:nvSpPr>
          <p:cNvPr id="371" name="CustomShape 2"/>
          <p:cNvSpPr/>
          <p:nvPr/>
        </p:nvSpPr>
        <p:spPr>
          <a:xfrm>
            <a:off x="576000" y="2603880"/>
            <a:ext cx="9791640" cy="2010600"/>
          </a:xfrm>
          <a:prstGeom prst="rect">
            <a:avLst/>
          </a:prstGeom>
          <a:noFill/>
          <a:ln>
            <a:noFill/>
          </a:ln>
        </p:spPr>
        <p:style>
          <a:lnRef idx="0"/>
          <a:fillRef idx="0"/>
          <a:effectRef idx="0"/>
          <a:fontRef idx="minor"/>
        </p:style>
        <p:txBody>
          <a:bodyPr lIns="90000" rIns="90000" tIns="45000" bIns="45000" anchor="ctr">
            <a:spAutoFit/>
          </a:bodyPr>
          <a:p>
            <a:pPr marL="216000" indent="-215640">
              <a:lnSpc>
                <a:spcPct val="100000"/>
              </a:lnSpc>
              <a:buClr>
                <a:srgbClr val="000000"/>
              </a:buClr>
              <a:buSzPct val="45000"/>
              <a:buFont typeface="Wingdings" charset="2"/>
              <a:buChar char=""/>
            </a:pPr>
            <a:r>
              <a:rPr b="1" lang="en-US" sz="1800" spc="-1" strike="noStrike">
                <a:solidFill>
                  <a:srgbClr val="595959"/>
                </a:solidFill>
                <a:latin typeface="Calibri"/>
                <a:ea typeface="DejaVu Sans"/>
              </a:rPr>
              <a:t>Mike recibió un correo electrónico que parecía provenir del banco </a:t>
            </a:r>
            <a:r>
              <a:rPr b="0" lang="en-US" sz="1800" spc="-1" strike="noStrike">
                <a:solidFill>
                  <a:srgbClr val="595959"/>
                </a:solidFill>
                <a:latin typeface="Calibri"/>
                <a:ea typeface="DejaVu Sans"/>
              </a:rPr>
              <a:t>preguntando por su información de contacto.</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Eventualmente comenzó a</a:t>
            </a:r>
            <a:r>
              <a:rPr b="1" lang="en-US" sz="1800" spc="-1" strike="noStrike">
                <a:solidFill>
                  <a:srgbClr val="595959"/>
                </a:solidFill>
                <a:latin typeface="Calibri"/>
                <a:ea typeface="DejaVu Sans"/>
              </a:rPr>
              <a:t> transferir los 8000 € que creía que se dirigían a su nueva cuenta.</a:t>
            </a:r>
            <a:r>
              <a:rPr b="0" lang="en-US" sz="1800" spc="-1" strike="noStrike">
                <a:solidFill>
                  <a:srgbClr val="595959"/>
                </a:solidFill>
                <a:latin typeface="Calibri"/>
                <a:ea typeface="DejaVu Sans"/>
              </a:rPr>
              <a:t> </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595959"/>
                </a:solidFill>
                <a:latin typeface="Calibri"/>
                <a:ea typeface="DejaVu Sans"/>
              </a:rPr>
              <a:t>Afortunadamente, la transferencia fue bloqueada y el ataque fue infructuoso.</a:t>
            </a:r>
            <a:endParaRPr b="0" lang="en-US" sz="1800" spc="-1" strike="noStrike">
              <a:latin typeface="Arial"/>
            </a:endParaRPr>
          </a:p>
          <a:p>
            <a:pPr>
              <a:lnSpc>
                <a:spcPct val="100000"/>
              </a:lnSpc>
            </a:pPr>
            <a:endParaRPr b="0" lang="en-US" sz="1800" spc="-1" strike="noStrike">
              <a:latin typeface="Arial"/>
            </a:endParaRPr>
          </a:p>
        </p:txBody>
      </p:sp>
      <p:sp>
        <p:nvSpPr>
          <p:cNvPr id="372" name="CustomShape 3"/>
          <p:cNvSpPr/>
          <p:nvPr/>
        </p:nvSpPr>
        <p:spPr>
          <a:xfrm>
            <a:off x="1008000" y="4968000"/>
            <a:ext cx="105577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dc3344"/>
                </a:solidFill>
                <a:latin typeface="Arial"/>
                <a:ea typeface="DejaVu Sans"/>
              </a:rPr>
              <a:t>Un ciberataque puede comenzar con cualquier publicación en redes sociales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3" name="Imagen 4" descr=""/>
          <p:cNvPicPr/>
          <p:nvPr/>
        </p:nvPicPr>
        <p:blipFill>
          <a:blip r:embed="rId1"/>
          <a:stretch/>
        </p:blipFill>
        <p:spPr>
          <a:xfrm>
            <a:off x="0" y="0"/>
            <a:ext cx="12189960" cy="6855840"/>
          </a:xfrm>
          <a:prstGeom prst="rect">
            <a:avLst/>
          </a:prstGeom>
          <a:ln>
            <a:noFill/>
          </a:ln>
        </p:spPr>
      </p:pic>
      <p:pic>
        <p:nvPicPr>
          <p:cNvPr id="374" name="Imagen 6" descr=""/>
          <p:cNvPicPr/>
          <p:nvPr/>
        </p:nvPicPr>
        <p:blipFill>
          <a:blip r:embed="rId2"/>
          <a:stretch/>
        </p:blipFill>
        <p:spPr>
          <a:xfrm>
            <a:off x="5547240" y="2348640"/>
            <a:ext cx="718200" cy="182160"/>
          </a:xfrm>
          <a:prstGeom prst="rect">
            <a:avLst/>
          </a:prstGeom>
          <a:ln>
            <a:noFill/>
          </a:ln>
        </p:spPr>
      </p:pic>
      <p:sp>
        <p:nvSpPr>
          <p:cNvPr id="375" name="CustomShape 1"/>
          <p:cNvSpPr/>
          <p:nvPr/>
        </p:nvSpPr>
        <p:spPr>
          <a:xfrm>
            <a:off x="4185720" y="2508480"/>
            <a:ext cx="362088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Mobile Devices</a:t>
            </a:r>
            <a:endParaRPr b="0" lang="en-US" sz="4000" spc="-1" strike="noStrike">
              <a:latin typeface="Arial"/>
            </a:endParaRPr>
          </a:p>
        </p:txBody>
      </p:sp>
      <p:pic>
        <p:nvPicPr>
          <p:cNvPr id="376" name="" descr=""/>
          <p:cNvPicPr/>
          <p:nvPr/>
        </p:nvPicPr>
        <p:blipFill>
          <a:blip r:embed="rId3"/>
          <a:stretch/>
        </p:blipFill>
        <p:spPr>
          <a:xfrm>
            <a:off x="4123080" y="3327120"/>
            <a:ext cx="3809520" cy="25714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7" name="Imagen 4" descr=""/>
          <p:cNvPicPr/>
          <p:nvPr/>
        </p:nvPicPr>
        <p:blipFill>
          <a:blip r:embed="rId1"/>
          <a:stretch/>
        </p:blipFill>
        <p:spPr>
          <a:xfrm>
            <a:off x="720" y="0"/>
            <a:ext cx="12190680" cy="6856560"/>
          </a:xfrm>
          <a:prstGeom prst="rect">
            <a:avLst/>
          </a:prstGeom>
          <a:ln>
            <a:noFill/>
          </a:ln>
        </p:spPr>
      </p:pic>
      <p:sp>
        <p:nvSpPr>
          <p:cNvPr id="378" name="CustomShape 1"/>
          <p:cNvSpPr/>
          <p:nvPr/>
        </p:nvSpPr>
        <p:spPr>
          <a:xfrm>
            <a:off x="548640" y="854640"/>
            <a:ext cx="6669360" cy="698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Activa el bloqueo automático</a:t>
            </a:r>
            <a:endParaRPr b="0" lang="en-US" sz="4000" spc="-1" strike="noStrike">
              <a:latin typeface="Arial"/>
            </a:endParaRPr>
          </a:p>
        </p:txBody>
      </p:sp>
      <p:sp>
        <p:nvSpPr>
          <p:cNvPr id="379" name="CustomShape 2"/>
          <p:cNvSpPr/>
          <p:nvPr/>
        </p:nvSpPr>
        <p:spPr>
          <a:xfrm>
            <a:off x="6206040" y="2103120"/>
            <a:ext cx="5314320" cy="173448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buClr>
                <a:srgbClr val="595959"/>
              </a:buClr>
              <a:buFont typeface="Wingdings" charset="2"/>
              <a:buChar char=""/>
            </a:pPr>
            <a:r>
              <a:rPr b="0" lang="en-US" sz="1800" spc="-1" strike="noStrike">
                <a:solidFill>
                  <a:srgbClr val="595959"/>
                </a:solidFill>
                <a:latin typeface="Calibri"/>
                <a:ea typeface="DejaVu Sans"/>
              </a:rPr>
              <a:t>Utiliza un método seguro de desbloqueo</a:t>
            </a:r>
            <a:endParaRPr b="0" lang="en-US" sz="1800" spc="-1" strike="noStrike">
              <a:latin typeface="Arial"/>
            </a:endParaRPr>
          </a:p>
          <a:p>
            <a:pPr marL="216000" indent="-214920">
              <a:lnSpc>
                <a:spcPct val="100000"/>
              </a:lnSpc>
              <a:buClr>
                <a:srgbClr val="595959"/>
              </a:buClr>
              <a:buFont typeface="Wingdings" charset="2"/>
              <a:buChar char=""/>
            </a:pPr>
            <a:r>
              <a:rPr b="0" lang="en-US" sz="1800" spc="-1" strike="noStrike">
                <a:solidFill>
                  <a:srgbClr val="595959"/>
                </a:solidFill>
                <a:latin typeface="Calibri"/>
                <a:ea typeface="DejaVu Sans"/>
              </a:rPr>
              <a:t>Si pierdes o te roban el dispositivo, esto evita que desconocidos accedan a tu información personal</a:t>
            </a:r>
            <a:endParaRPr b="0" lang="en-US" sz="1800" spc="-1" strike="noStrike">
              <a:latin typeface="Arial"/>
            </a:endParaRPr>
          </a:p>
          <a:p>
            <a:pPr marL="216000" indent="-214920">
              <a:lnSpc>
                <a:spcPct val="100000"/>
              </a:lnSpc>
              <a:buClr>
                <a:srgbClr val="595959"/>
              </a:buClr>
              <a:buFont typeface="Wingdings" charset="2"/>
              <a:buChar char=""/>
            </a:pPr>
            <a:r>
              <a:rPr b="0" lang="en-US" sz="1800" spc="-1" strike="noStrike">
                <a:solidFill>
                  <a:srgbClr val="595959"/>
                </a:solidFill>
                <a:latin typeface="Calibri"/>
                <a:ea typeface="DejaVu Sans"/>
              </a:rPr>
              <a:t>Los métodos de autenticación biométrica son más seguros y fáciles de usar</a:t>
            </a:r>
            <a:endParaRPr b="0" lang="en-US" sz="1800" spc="-1" strike="noStrike">
              <a:latin typeface="Arial"/>
            </a:endParaRPr>
          </a:p>
        </p:txBody>
      </p:sp>
      <p:pic>
        <p:nvPicPr>
          <p:cNvPr id="380" name="" descr=""/>
          <p:cNvPicPr/>
          <p:nvPr/>
        </p:nvPicPr>
        <p:blipFill>
          <a:blip r:embed="rId2"/>
          <a:stretch/>
        </p:blipFill>
        <p:spPr>
          <a:xfrm>
            <a:off x="640080" y="2011680"/>
            <a:ext cx="5277960" cy="296820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1" name="Imagen 4" descr=""/>
          <p:cNvPicPr/>
          <p:nvPr/>
        </p:nvPicPr>
        <p:blipFill>
          <a:blip r:embed="rId1"/>
          <a:stretch/>
        </p:blipFill>
        <p:spPr>
          <a:xfrm>
            <a:off x="360" y="0"/>
            <a:ext cx="12190680" cy="6856560"/>
          </a:xfrm>
          <a:prstGeom prst="rect">
            <a:avLst/>
          </a:prstGeom>
          <a:ln>
            <a:noFill/>
          </a:ln>
        </p:spPr>
      </p:pic>
      <p:sp>
        <p:nvSpPr>
          <p:cNvPr id="382" name="CustomShape 1"/>
          <p:cNvSpPr/>
          <p:nvPr/>
        </p:nvSpPr>
        <p:spPr>
          <a:xfrm>
            <a:off x="594720" y="365760"/>
            <a:ext cx="7176600" cy="698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Evita usar redes Wi-Fi públicas</a:t>
            </a:r>
            <a:endParaRPr b="0" lang="en-US" sz="4000" spc="-1" strike="noStrike">
              <a:latin typeface="Arial"/>
            </a:endParaRPr>
          </a:p>
        </p:txBody>
      </p:sp>
      <p:sp>
        <p:nvSpPr>
          <p:cNvPr id="383" name="CustomShape 2"/>
          <p:cNvSpPr/>
          <p:nvPr/>
        </p:nvSpPr>
        <p:spPr>
          <a:xfrm>
            <a:off x="2926080" y="5305320"/>
            <a:ext cx="5393880" cy="9115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595959"/>
                </a:solidFill>
                <a:latin typeface="Calibri"/>
                <a:ea typeface="DejaVu Sans"/>
              </a:rPr>
              <a:t>Una de cada cuatro redes WiFi públicas pone en riesgo nuestros datos</a:t>
            </a:r>
            <a:endParaRPr b="0" lang="en-US" sz="1800" spc="-1" strike="noStrike">
              <a:latin typeface="Arial"/>
            </a:endParaRPr>
          </a:p>
          <a:p>
            <a:pPr>
              <a:lnSpc>
                <a:spcPct val="100000"/>
              </a:lnSpc>
            </a:pPr>
            <a:endParaRPr b="0" lang="en-US" sz="1800" spc="-1" strike="noStrike">
              <a:latin typeface="Arial"/>
            </a:endParaRPr>
          </a:p>
        </p:txBody>
      </p:sp>
      <p:pic>
        <p:nvPicPr>
          <p:cNvPr id="384" name="" descr=""/>
          <p:cNvPicPr/>
          <p:nvPr/>
        </p:nvPicPr>
        <p:blipFill>
          <a:blip r:embed="rId2"/>
          <a:stretch/>
        </p:blipFill>
        <p:spPr>
          <a:xfrm>
            <a:off x="2651760" y="1264320"/>
            <a:ext cx="5942520" cy="394668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Imagen 4" descr=""/>
          <p:cNvPicPr/>
          <p:nvPr/>
        </p:nvPicPr>
        <p:blipFill>
          <a:blip r:embed="rId1"/>
          <a:stretch/>
        </p:blipFill>
        <p:spPr>
          <a:xfrm>
            <a:off x="360" y="0"/>
            <a:ext cx="12190680" cy="6856560"/>
          </a:xfrm>
          <a:prstGeom prst="rect">
            <a:avLst/>
          </a:prstGeom>
          <a:ln>
            <a:noFill/>
          </a:ln>
        </p:spPr>
      </p:pic>
      <p:sp>
        <p:nvSpPr>
          <p:cNvPr id="386" name="CustomShape 1"/>
          <p:cNvSpPr/>
          <p:nvPr/>
        </p:nvSpPr>
        <p:spPr>
          <a:xfrm>
            <a:off x="594720" y="365760"/>
            <a:ext cx="7176600" cy="698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Evita usar redes Wi-Fi públicas</a:t>
            </a:r>
            <a:endParaRPr b="0" lang="en-US" sz="4000" spc="-1" strike="noStrike">
              <a:latin typeface="Arial"/>
            </a:endParaRPr>
          </a:p>
        </p:txBody>
      </p:sp>
      <p:sp>
        <p:nvSpPr>
          <p:cNvPr id="387" name="CustomShape 2"/>
          <p:cNvSpPr/>
          <p:nvPr/>
        </p:nvSpPr>
        <p:spPr>
          <a:xfrm>
            <a:off x="2926080" y="5305320"/>
            <a:ext cx="5393880" cy="9115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595959"/>
                </a:solidFill>
                <a:latin typeface="Calibri"/>
                <a:ea typeface="DejaVu Sans"/>
              </a:rPr>
              <a:t>Una VPN te permite enviar y recibir información encriptada a través de Internet</a:t>
            </a:r>
            <a:endParaRPr b="0" lang="en-US" sz="1800" spc="-1" strike="noStrike">
              <a:latin typeface="Arial"/>
            </a:endParaRPr>
          </a:p>
          <a:p>
            <a:pPr>
              <a:lnSpc>
                <a:spcPct val="100000"/>
              </a:lnSpc>
            </a:pPr>
            <a:endParaRPr b="0" lang="en-US" sz="1800" spc="-1" strike="noStrike">
              <a:latin typeface="Arial"/>
            </a:endParaRPr>
          </a:p>
        </p:txBody>
      </p:sp>
      <p:pic>
        <p:nvPicPr>
          <p:cNvPr id="388" name="" descr=""/>
          <p:cNvPicPr/>
          <p:nvPr/>
        </p:nvPicPr>
        <p:blipFill>
          <a:blip r:embed="rId2"/>
          <a:stretch/>
        </p:blipFill>
        <p:spPr>
          <a:xfrm>
            <a:off x="2820600" y="1280160"/>
            <a:ext cx="5773680" cy="384624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Imagen 4" descr=""/>
          <p:cNvPicPr/>
          <p:nvPr/>
        </p:nvPicPr>
        <p:blipFill>
          <a:blip r:embed="rId1"/>
          <a:stretch/>
        </p:blipFill>
        <p:spPr>
          <a:xfrm>
            <a:off x="720" y="0"/>
            <a:ext cx="12190680" cy="6856560"/>
          </a:xfrm>
          <a:prstGeom prst="rect">
            <a:avLst/>
          </a:prstGeom>
          <a:ln>
            <a:noFill/>
          </a:ln>
        </p:spPr>
      </p:pic>
      <p:sp>
        <p:nvSpPr>
          <p:cNvPr id="390" name="CustomShape 1"/>
          <p:cNvSpPr/>
          <p:nvPr/>
        </p:nvSpPr>
        <p:spPr>
          <a:xfrm>
            <a:off x="640080" y="854640"/>
            <a:ext cx="9973440" cy="698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No descargues apps de sitios no confiables</a:t>
            </a:r>
            <a:endParaRPr b="0" lang="en-US" sz="4000" spc="-1" strike="noStrike">
              <a:latin typeface="Arial"/>
            </a:endParaRPr>
          </a:p>
        </p:txBody>
      </p:sp>
      <p:pic>
        <p:nvPicPr>
          <p:cNvPr id="391" name="" descr=""/>
          <p:cNvPicPr/>
          <p:nvPr/>
        </p:nvPicPr>
        <p:blipFill>
          <a:blip r:embed="rId2"/>
          <a:stretch/>
        </p:blipFill>
        <p:spPr>
          <a:xfrm>
            <a:off x="541800" y="2377440"/>
            <a:ext cx="4669200" cy="2615400"/>
          </a:xfrm>
          <a:prstGeom prst="rect">
            <a:avLst/>
          </a:prstGeom>
          <a:ln>
            <a:noFill/>
          </a:ln>
        </p:spPr>
      </p:pic>
      <p:pic>
        <p:nvPicPr>
          <p:cNvPr id="392" name="" descr=""/>
          <p:cNvPicPr/>
          <p:nvPr/>
        </p:nvPicPr>
        <p:blipFill>
          <a:blip r:embed="rId3"/>
          <a:stretch/>
        </p:blipFill>
        <p:spPr>
          <a:xfrm>
            <a:off x="6098400" y="2012040"/>
            <a:ext cx="5421960" cy="3107880"/>
          </a:xfrm>
          <a:prstGeom prst="rect">
            <a:avLst/>
          </a:prstGeom>
          <a:ln>
            <a:noFill/>
          </a:ln>
        </p:spPr>
      </p:pic>
      <p:sp>
        <p:nvSpPr>
          <p:cNvPr id="393" name="CustomShape 2"/>
          <p:cNvSpPr/>
          <p:nvPr/>
        </p:nvSpPr>
        <p:spPr>
          <a:xfrm rot="18900000">
            <a:off x="2241000" y="5073840"/>
            <a:ext cx="1096560" cy="1096560"/>
          </a:xfrm>
          <a:custGeom>
            <a:avLst/>
            <a:gdLst/>
            <a:ahLst/>
            <a:rect l="l" t="t" r="r" b="b"/>
            <a:pathLst>
              <a:path w="3050" h="3050">
                <a:moveTo>
                  <a:pt x="1193" y="0"/>
                </a:moveTo>
                <a:lnTo>
                  <a:pt x="1855" y="0"/>
                </a:lnTo>
                <a:lnTo>
                  <a:pt x="1855" y="1194"/>
                </a:lnTo>
                <a:lnTo>
                  <a:pt x="3049" y="1194"/>
                </a:lnTo>
                <a:lnTo>
                  <a:pt x="3049" y="1856"/>
                </a:lnTo>
                <a:lnTo>
                  <a:pt x="1855" y="1856"/>
                </a:lnTo>
                <a:lnTo>
                  <a:pt x="1855" y="3049"/>
                </a:lnTo>
                <a:lnTo>
                  <a:pt x="1193" y="3049"/>
                </a:lnTo>
                <a:lnTo>
                  <a:pt x="1193" y="1856"/>
                </a:lnTo>
                <a:lnTo>
                  <a:pt x="0" y="1856"/>
                </a:lnTo>
                <a:lnTo>
                  <a:pt x="0" y="1194"/>
                </a:lnTo>
                <a:lnTo>
                  <a:pt x="1193" y="1194"/>
                </a:lnTo>
                <a:lnTo>
                  <a:pt x="1193" y="0"/>
                </a:lnTo>
              </a:path>
            </a:pathLst>
          </a:custGeom>
          <a:solidFill>
            <a:srgbClr val="ed1c24"/>
          </a:solidFill>
          <a:ln>
            <a:solidFill>
              <a:srgbClr val="3465a4"/>
            </a:solidFill>
          </a:ln>
        </p:spPr>
        <p:style>
          <a:lnRef idx="0"/>
          <a:fillRef idx="0"/>
          <a:effectRef idx="0"/>
          <a:fontRef idx="minor"/>
        </p:style>
      </p:sp>
      <p:sp>
        <p:nvSpPr>
          <p:cNvPr id="394" name="CustomShape 3"/>
          <p:cNvSpPr/>
          <p:nvPr/>
        </p:nvSpPr>
        <p:spPr>
          <a:xfrm>
            <a:off x="8595360" y="5386680"/>
            <a:ext cx="547920" cy="1013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8000" spc="-1" strike="noStrike">
                <a:solidFill>
                  <a:srgbClr val="579835"/>
                </a:solidFill>
                <a:latin typeface="OpenSymbol"/>
                <a:ea typeface="OpenSymbol"/>
              </a:rPr>
              <a:t>✓</a:t>
            </a:r>
            <a:endParaRPr b="0" lang="en-US" sz="80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5" name="Imagen 4" descr=""/>
          <p:cNvPicPr/>
          <p:nvPr/>
        </p:nvPicPr>
        <p:blipFill>
          <a:blip r:embed="rId1"/>
          <a:stretch/>
        </p:blipFill>
        <p:spPr>
          <a:xfrm>
            <a:off x="720" y="0"/>
            <a:ext cx="12190680" cy="6856560"/>
          </a:xfrm>
          <a:prstGeom prst="rect">
            <a:avLst/>
          </a:prstGeom>
          <a:ln>
            <a:noFill/>
          </a:ln>
        </p:spPr>
      </p:pic>
      <p:sp>
        <p:nvSpPr>
          <p:cNvPr id="396" name="CustomShape 1"/>
          <p:cNvSpPr/>
          <p:nvPr/>
        </p:nvSpPr>
        <p:spPr>
          <a:xfrm>
            <a:off x="548640" y="854640"/>
            <a:ext cx="6669360" cy="698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Instala un antivirus</a:t>
            </a:r>
            <a:endParaRPr b="0" lang="en-US" sz="4000" spc="-1" strike="noStrike">
              <a:latin typeface="Arial"/>
            </a:endParaRPr>
          </a:p>
        </p:txBody>
      </p:sp>
      <p:sp>
        <p:nvSpPr>
          <p:cNvPr id="397" name="CustomShape 2"/>
          <p:cNvSpPr/>
          <p:nvPr/>
        </p:nvSpPr>
        <p:spPr>
          <a:xfrm>
            <a:off x="6206040" y="2103120"/>
            <a:ext cx="5314320" cy="173448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buClr>
                <a:srgbClr val="595959"/>
              </a:buClr>
              <a:buFont typeface="Wingdings" charset="2"/>
              <a:buChar char=""/>
            </a:pPr>
            <a:r>
              <a:rPr b="0" lang="en-US" sz="1800" spc="-1" strike="noStrike">
                <a:solidFill>
                  <a:srgbClr val="595959"/>
                </a:solidFill>
                <a:latin typeface="Calibri"/>
                <a:ea typeface="DejaVu Sans"/>
              </a:rPr>
              <a:t>Protege tu información personal con un antivirus</a:t>
            </a:r>
            <a:endParaRPr b="0" lang="en-US" sz="1800" spc="-1" strike="noStrike">
              <a:latin typeface="Arial"/>
            </a:endParaRPr>
          </a:p>
          <a:p>
            <a:pPr marL="216000" indent="-214920">
              <a:lnSpc>
                <a:spcPct val="100000"/>
              </a:lnSpc>
              <a:buClr>
                <a:srgbClr val="595959"/>
              </a:buClr>
              <a:buFont typeface="Wingdings" charset="2"/>
              <a:buChar char=""/>
            </a:pPr>
            <a:r>
              <a:rPr b="0" lang="en-US" sz="1800" spc="-1" strike="noStrike">
                <a:solidFill>
                  <a:srgbClr val="595959"/>
                </a:solidFill>
                <a:latin typeface="Calibri"/>
                <a:ea typeface="DejaVu Sans"/>
              </a:rPr>
              <a:t>Existe mucho software anti-malware disponible para todos los sistemas operativos móviles</a:t>
            </a:r>
            <a:endParaRPr b="0" lang="en-US" sz="1800" spc="-1" strike="noStrike">
              <a:latin typeface="Arial"/>
            </a:endParaRPr>
          </a:p>
          <a:p>
            <a:pPr marL="216000" indent="-214920">
              <a:lnSpc>
                <a:spcPct val="100000"/>
              </a:lnSpc>
              <a:buClr>
                <a:srgbClr val="595959"/>
              </a:buClr>
              <a:buFont typeface="Wingdings" charset="2"/>
              <a:buChar char=""/>
            </a:pPr>
            <a:r>
              <a:rPr b="0" lang="en-US" sz="1800" spc="-1" strike="noStrike">
                <a:solidFill>
                  <a:srgbClr val="595959"/>
                </a:solidFill>
                <a:latin typeface="Calibri"/>
                <a:ea typeface="DejaVu Sans"/>
              </a:rPr>
              <a:t>Algunos de ellos gratis o ya vienen integrados en tu dispositivo</a:t>
            </a:r>
            <a:endParaRPr b="0" lang="en-US" sz="1800" spc="-1" strike="noStrike">
              <a:latin typeface="Arial"/>
            </a:endParaRPr>
          </a:p>
        </p:txBody>
      </p:sp>
      <p:pic>
        <p:nvPicPr>
          <p:cNvPr id="398" name="" descr=""/>
          <p:cNvPicPr/>
          <p:nvPr/>
        </p:nvPicPr>
        <p:blipFill>
          <a:blip r:embed="rId2"/>
          <a:stretch/>
        </p:blipFill>
        <p:spPr>
          <a:xfrm>
            <a:off x="1554480" y="1920240"/>
            <a:ext cx="3656160" cy="365616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9" name="Imagen 4" descr=""/>
          <p:cNvPicPr/>
          <p:nvPr/>
        </p:nvPicPr>
        <p:blipFill>
          <a:blip r:embed="rId1"/>
          <a:stretch/>
        </p:blipFill>
        <p:spPr>
          <a:xfrm>
            <a:off x="720" y="0"/>
            <a:ext cx="12190680" cy="6856560"/>
          </a:xfrm>
          <a:prstGeom prst="rect">
            <a:avLst/>
          </a:prstGeom>
          <a:ln>
            <a:noFill/>
          </a:ln>
        </p:spPr>
      </p:pic>
      <p:sp>
        <p:nvSpPr>
          <p:cNvPr id="400" name="CustomShape 1"/>
          <p:cNvSpPr/>
          <p:nvPr/>
        </p:nvSpPr>
        <p:spPr>
          <a:xfrm>
            <a:off x="548640" y="854640"/>
            <a:ext cx="6669360" cy="698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4000" spc="-1" strike="noStrike">
                <a:solidFill>
                  <a:srgbClr val="dc3344"/>
                </a:solidFill>
                <a:latin typeface="Arial"/>
                <a:ea typeface="DejaVu Sans"/>
              </a:rPr>
              <a:t>Actualiza tu software</a:t>
            </a:r>
            <a:endParaRPr b="0" lang="en-US" sz="4000" spc="-1" strike="noStrike">
              <a:latin typeface="Arial"/>
            </a:endParaRPr>
          </a:p>
        </p:txBody>
      </p:sp>
      <p:sp>
        <p:nvSpPr>
          <p:cNvPr id="401" name="CustomShape 2"/>
          <p:cNvSpPr/>
          <p:nvPr/>
        </p:nvSpPr>
        <p:spPr>
          <a:xfrm>
            <a:off x="6297840" y="2562480"/>
            <a:ext cx="5314320" cy="173448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buClr>
                <a:srgbClr val="595959"/>
              </a:buClr>
              <a:buFont typeface="Wingdings" charset="2"/>
              <a:buChar char=""/>
            </a:pPr>
            <a:r>
              <a:rPr b="0" lang="en-US" sz="1800" spc="-1" strike="noStrike">
                <a:solidFill>
                  <a:srgbClr val="595959"/>
                </a:solidFill>
                <a:latin typeface="Calibri"/>
                <a:ea typeface="DejaVu Sans"/>
              </a:rPr>
              <a:t>Mantén tu sistema operativo y aplicaciones actualizadas</a:t>
            </a:r>
            <a:endParaRPr b="0" lang="en-US" sz="1800" spc="-1" strike="noStrike">
              <a:latin typeface="Arial"/>
            </a:endParaRPr>
          </a:p>
          <a:p>
            <a:pPr marL="216000" indent="-214920">
              <a:lnSpc>
                <a:spcPct val="100000"/>
              </a:lnSpc>
              <a:buClr>
                <a:srgbClr val="595959"/>
              </a:buClr>
              <a:buFont typeface="Wingdings" charset="2"/>
              <a:buChar char=""/>
            </a:pPr>
            <a:r>
              <a:rPr b="0" lang="en-US" sz="1800" spc="-1" strike="noStrike">
                <a:solidFill>
                  <a:srgbClr val="595959"/>
                </a:solidFill>
                <a:latin typeface="Calibri"/>
                <a:ea typeface="DejaVu Sans"/>
              </a:rPr>
              <a:t>Las actualizaciones permiten resolver vulnerabilidades de seguridad que los hackers pueden explotar para acceder a tu dispositivo</a:t>
            </a:r>
            <a:endParaRPr b="0" lang="en-US" sz="1800" spc="-1" strike="noStrike">
              <a:latin typeface="Arial"/>
            </a:endParaRPr>
          </a:p>
        </p:txBody>
      </p:sp>
      <p:pic>
        <p:nvPicPr>
          <p:cNvPr id="402" name="" descr=""/>
          <p:cNvPicPr/>
          <p:nvPr/>
        </p:nvPicPr>
        <p:blipFill>
          <a:blip r:embed="rId2"/>
          <a:stretch/>
        </p:blipFill>
        <p:spPr>
          <a:xfrm>
            <a:off x="99360" y="1945800"/>
            <a:ext cx="6117840" cy="491148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3" name="Imagen 4" descr=""/>
          <p:cNvPicPr/>
          <p:nvPr/>
        </p:nvPicPr>
        <p:blipFill>
          <a:blip r:embed="rId1"/>
          <a:stretch/>
        </p:blipFill>
        <p:spPr>
          <a:xfrm>
            <a:off x="0" y="0"/>
            <a:ext cx="12189960" cy="6855840"/>
          </a:xfrm>
          <a:prstGeom prst="rect">
            <a:avLst/>
          </a:prstGeom>
          <a:ln>
            <a:noFill/>
          </a:ln>
        </p:spPr>
      </p:pic>
      <p:sp>
        <p:nvSpPr>
          <p:cNvPr id="404" name="CustomShape 1"/>
          <p:cNvSpPr/>
          <p:nvPr/>
        </p:nvSpPr>
        <p:spPr>
          <a:xfrm>
            <a:off x="4309560" y="4290840"/>
            <a:ext cx="3570480" cy="91260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5400" spc="-1" strike="noStrike">
                <a:solidFill>
                  <a:srgbClr val="dc3344"/>
                </a:solidFill>
                <a:latin typeface="Arial"/>
                <a:ea typeface="DejaVu Sans"/>
              </a:rPr>
              <a:t>Thank you!</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Imagen 4" descr=""/>
          <p:cNvPicPr/>
          <p:nvPr/>
        </p:nvPicPr>
        <p:blipFill>
          <a:blip r:embed="rId1"/>
          <a:stretch/>
        </p:blipFill>
        <p:spPr>
          <a:xfrm>
            <a:off x="0" y="0"/>
            <a:ext cx="12191400" cy="6857280"/>
          </a:xfrm>
          <a:prstGeom prst="rect">
            <a:avLst/>
          </a:prstGeom>
          <a:ln>
            <a:noFill/>
          </a:ln>
        </p:spPr>
      </p:pic>
      <p:pic>
        <p:nvPicPr>
          <p:cNvPr id="174" name="Imagen 6" descr=""/>
          <p:cNvPicPr/>
          <p:nvPr/>
        </p:nvPicPr>
        <p:blipFill>
          <a:blip r:embed="rId2"/>
          <a:stretch/>
        </p:blipFill>
        <p:spPr>
          <a:xfrm>
            <a:off x="1371240" y="2348640"/>
            <a:ext cx="719640" cy="183600"/>
          </a:xfrm>
          <a:prstGeom prst="rect">
            <a:avLst/>
          </a:prstGeom>
          <a:ln>
            <a:noFill/>
          </a:ln>
        </p:spPr>
      </p:pic>
      <p:sp>
        <p:nvSpPr>
          <p:cNvPr id="175" name="CustomShape 1"/>
          <p:cNvSpPr/>
          <p:nvPr/>
        </p:nvSpPr>
        <p:spPr>
          <a:xfrm>
            <a:off x="924840" y="2502720"/>
            <a:ext cx="4245120" cy="13089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4000" spc="-1" strike="noStrike">
                <a:solidFill>
                  <a:srgbClr val="dc3344"/>
                </a:solidFill>
                <a:latin typeface="Arial"/>
                <a:ea typeface="DejaVu Sans"/>
              </a:rPr>
              <a:t>Importance of </a:t>
            </a:r>
            <a:br/>
            <a:r>
              <a:rPr b="0" lang="en-US" sz="4000" spc="-1" strike="noStrike">
                <a:solidFill>
                  <a:srgbClr val="dc3344"/>
                </a:solidFill>
                <a:latin typeface="Arial"/>
                <a:ea typeface="DejaVu Sans"/>
              </a:rPr>
              <a:t>password security</a:t>
            </a:r>
            <a:endParaRPr b="0" lang="en-US" sz="4000" spc="-1" strike="noStrike">
              <a:latin typeface="Arial"/>
            </a:endParaRPr>
          </a:p>
        </p:txBody>
      </p:sp>
      <p:sp>
        <p:nvSpPr>
          <p:cNvPr id="176" name="CustomShape 2"/>
          <p:cNvSpPr/>
          <p:nvPr/>
        </p:nvSpPr>
        <p:spPr>
          <a:xfrm>
            <a:off x="5846040" y="1541160"/>
            <a:ext cx="5565240" cy="4479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Passwords are the most widely used form of authentication throughout the world: banks, e-mail accounts, computer systems.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595959"/>
                </a:solidFill>
                <a:latin typeface="Calibri"/>
                <a:ea typeface="DejaVu Sans"/>
              </a:rPr>
              <a:t>A string of 5 to 16 characters is all that keeps hackers from accessing your information.</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595959"/>
                </a:solidFill>
                <a:latin typeface="Calibri"/>
                <a:ea typeface="DejaVu Sans"/>
              </a:rPr>
              <a:t>That’s why it’s so crucial that online users implement password security best practices and create strong passwords for every account they use.</a:t>
            </a:r>
            <a:endParaRPr b="0" lang="en-US" sz="2400" spc="-1" strike="noStrike">
              <a:latin typeface="Arial"/>
            </a:endParaRPr>
          </a:p>
        </p:txBody>
      </p:sp>
      <p:sp>
        <p:nvSpPr>
          <p:cNvPr id="177" name="CustomShape 3"/>
          <p:cNvSpPr/>
          <p:nvPr/>
        </p:nvSpPr>
        <p:spPr>
          <a:xfrm>
            <a:off x="1273680" y="3795840"/>
            <a:ext cx="3020040" cy="394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Calibri"/>
                <a:ea typeface="DejaVu Sans"/>
              </a:rPr>
              <a:t>Lorem ipsum dolor sit amet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Imagen 4" descr=""/>
          <p:cNvPicPr/>
          <p:nvPr/>
        </p:nvPicPr>
        <p:blipFill>
          <a:blip r:embed="rId1"/>
          <a:stretch/>
        </p:blipFill>
        <p:spPr>
          <a:xfrm>
            <a:off x="0" y="0"/>
            <a:ext cx="12191400" cy="6857280"/>
          </a:xfrm>
          <a:prstGeom prst="rect">
            <a:avLst/>
          </a:prstGeom>
          <a:ln>
            <a:noFill/>
          </a:ln>
        </p:spPr>
      </p:pic>
      <p:pic>
        <p:nvPicPr>
          <p:cNvPr id="179" name="Imagen 6" descr=""/>
          <p:cNvPicPr/>
          <p:nvPr/>
        </p:nvPicPr>
        <p:blipFill>
          <a:blip r:embed="rId2"/>
          <a:stretch/>
        </p:blipFill>
        <p:spPr>
          <a:xfrm>
            <a:off x="803520" y="845640"/>
            <a:ext cx="719640" cy="183600"/>
          </a:xfrm>
          <a:prstGeom prst="rect">
            <a:avLst/>
          </a:prstGeom>
          <a:ln>
            <a:noFill/>
          </a:ln>
        </p:spPr>
      </p:pic>
      <p:sp>
        <p:nvSpPr>
          <p:cNvPr id="180" name="CustomShape 1"/>
          <p:cNvSpPr/>
          <p:nvPr/>
        </p:nvSpPr>
        <p:spPr>
          <a:xfrm>
            <a:off x="740520" y="969480"/>
            <a:ext cx="418896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Password Attacks</a:t>
            </a:r>
            <a:endParaRPr b="0" lang="en-US" sz="4000" spc="-1" strike="noStrike">
              <a:latin typeface="Arial"/>
            </a:endParaRPr>
          </a:p>
        </p:txBody>
      </p:sp>
      <p:sp>
        <p:nvSpPr>
          <p:cNvPr id="181" name="CustomShape 2"/>
          <p:cNvSpPr/>
          <p:nvPr/>
        </p:nvSpPr>
        <p:spPr>
          <a:xfrm>
            <a:off x="803520" y="1999440"/>
            <a:ext cx="10107000" cy="33822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400" spc="-1" strike="noStrike">
                <a:solidFill>
                  <a:srgbClr val="595959"/>
                </a:solidFill>
                <a:latin typeface="Calibri"/>
                <a:ea typeface="DejaVu Sans"/>
              </a:rPr>
              <a:t>How do hackers go about stealing passwords in order to infiltrate a network and gain access to sensitive information like a client database, credit card information, and more?</a:t>
            </a:r>
            <a:endParaRPr b="0" lang="en-US" sz="2400" spc="-1" strike="noStrike">
              <a:latin typeface="Arial"/>
            </a:endParaRPr>
          </a:p>
          <a:p>
            <a:pPr algn="just">
              <a:lnSpc>
                <a:spcPct val="100000"/>
              </a:lnSpc>
            </a:pPr>
            <a:endParaRPr b="0" lang="en-US" sz="2400" spc="-1" strike="noStrike">
              <a:latin typeface="Arial"/>
            </a:endParaRPr>
          </a:p>
          <a:p>
            <a:pPr algn="just">
              <a:lnSpc>
                <a:spcPct val="100000"/>
              </a:lnSpc>
            </a:pPr>
            <a:r>
              <a:rPr b="0" lang="en-US" sz="2400" spc="-1" strike="noStrike">
                <a:solidFill>
                  <a:srgbClr val="595959"/>
                </a:solidFill>
                <a:latin typeface="Calibri"/>
                <a:ea typeface="DejaVu Sans"/>
              </a:rPr>
              <a:t>Today, there are existing methods used to break into a password-protected system, example:</a:t>
            </a:r>
            <a:endParaRPr b="0" lang="en-US" sz="2400" spc="-1" strike="noStrike">
              <a:latin typeface="Arial"/>
            </a:endParaRPr>
          </a:p>
          <a:p>
            <a:pPr algn="just">
              <a:lnSpc>
                <a:spcPct val="100000"/>
              </a:lnSpc>
            </a:pPr>
            <a:endParaRPr b="0" lang="en-US" sz="2400" spc="-1" strike="noStrike">
              <a:latin typeface="Arial"/>
            </a:endParaRPr>
          </a:p>
          <a:p>
            <a:pPr marL="343080" indent="-342360" algn="just">
              <a:lnSpc>
                <a:spcPct val="100000"/>
              </a:lnSpc>
              <a:buClr>
                <a:srgbClr val="595959"/>
              </a:buClr>
              <a:buFont typeface="Arial"/>
              <a:buChar char="•"/>
            </a:pPr>
            <a:r>
              <a:rPr b="0" lang="en-US" sz="2400" spc="-1" strike="noStrike">
                <a:solidFill>
                  <a:srgbClr val="595959"/>
                </a:solidFill>
                <a:latin typeface="Calibri"/>
                <a:ea typeface="DejaVu Sans"/>
              </a:rPr>
              <a:t>Brute force attacks</a:t>
            </a:r>
            <a:endParaRPr b="0" lang="en-US" sz="2400" spc="-1" strike="noStrike">
              <a:latin typeface="Arial"/>
            </a:endParaRPr>
          </a:p>
          <a:p>
            <a:pPr marL="343080" indent="-342360" algn="just">
              <a:lnSpc>
                <a:spcPct val="100000"/>
              </a:lnSpc>
              <a:buClr>
                <a:srgbClr val="595959"/>
              </a:buClr>
              <a:buFont typeface="Arial"/>
              <a:buChar char="•"/>
            </a:pPr>
            <a:r>
              <a:rPr b="0" lang="en-US" sz="2400" spc="-1" strike="noStrike">
                <a:solidFill>
                  <a:srgbClr val="595959"/>
                </a:solidFill>
                <a:latin typeface="Calibri"/>
                <a:ea typeface="DejaVu Sans"/>
              </a:rPr>
              <a:t>Credential Stuffing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Imagen 4" descr=""/>
          <p:cNvPicPr/>
          <p:nvPr/>
        </p:nvPicPr>
        <p:blipFill>
          <a:blip r:embed="rId1"/>
          <a:stretch/>
        </p:blipFill>
        <p:spPr>
          <a:xfrm>
            <a:off x="0" y="0"/>
            <a:ext cx="12191400" cy="6857280"/>
          </a:xfrm>
          <a:prstGeom prst="rect">
            <a:avLst/>
          </a:prstGeom>
          <a:ln>
            <a:noFill/>
          </a:ln>
        </p:spPr>
      </p:pic>
      <p:pic>
        <p:nvPicPr>
          <p:cNvPr id="183" name="Imagen 6" descr=""/>
          <p:cNvPicPr/>
          <p:nvPr/>
        </p:nvPicPr>
        <p:blipFill>
          <a:blip r:embed="rId2"/>
          <a:stretch/>
        </p:blipFill>
        <p:spPr>
          <a:xfrm>
            <a:off x="803520" y="845640"/>
            <a:ext cx="719640" cy="183600"/>
          </a:xfrm>
          <a:prstGeom prst="rect">
            <a:avLst/>
          </a:prstGeom>
          <a:ln>
            <a:noFill/>
          </a:ln>
        </p:spPr>
      </p:pic>
      <p:sp>
        <p:nvSpPr>
          <p:cNvPr id="184" name="CustomShape 1"/>
          <p:cNvSpPr/>
          <p:nvPr/>
        </p:nvSpPr>
        <p:spPr>
          <a:xfrm>
            <a:off x="740160" y="969480"/>
            <a:ext cx="41630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Brute force attack</a:t>
            </a:r>
            <a:endParaRPr b="0" lang="en-US" sz="4000" spc="-1" strike="noStrike">
              <a:latin typeface="Arial"/>
            </a:endParaRPr>
          </a:p>
        </p:txBody>
      </p:sp>
      <p:sp>
        <p:nvSpPr>
          <p:cNvPr id="185" name="CustomShape 2"/>
          <p:cNvSpPr/>
          <p:nvPr/>
        </p:nvSpPr>
        <p:spPr>
          <a:xfrm>
            <a:off x="803520" y="1999440"/>
            <a:ext cx="10107000" cy="30160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400" spc="-1" strike="noStrike">
                <a:solidFill>
                  <a:srgbClr val="595959"/>
                </a:solidFill>
                <a:latin typeface="Calibri"/>
                <a:ea typeface="DejaVu Sans"/>
              </a:rPr>
              <a:t>Simplest method to gain access to a site, server, accounts…</a:t>
            </a:r>
            <a:endParaRPr b="0" lang="en-US" sz="2400" spc="-1" strike="noStrike">
              <a:latin typeface="Arial"/>
            </a:endParaRPr>
          </a:p>
          <a:p>
            <a:pPr algn="just">
              <a:lnSpc>
                <a:spcPct val="100000"/>
              </a:lnSpc>
            </a:pPr>
            <a:endParaRPr b="0" lang="en-US" sz="2400" spc="-1" strike="noStrike">
              <a:latin typeface="Arial"/>
            </a:endParaRPr>
          </a:p>
          <a:p>
            <a:pPr algn="just">
              <a:lnSpc>
                <a:spcPct val="100000"/>
              </a:lnSpc>
            </a:pPr>
            <a:r>
              <a:rPr b="0" lang="en-US" sz="2400" spc="-1" strike="noStrike">
                <a:solidFill>
                  <a:srgbClr val="595959"/>
                </a:solidFill>
                <a:latin typeface="Calibri"/>
                <a:ea typeface="DejaVu Sans"/>
              </a:rPr>
              <a:t>Expert password crackers have a strategy.</a:t>
            </a:r>
            <a:endParaRPr b="0" lang="en-US" sz="2400" spc="-1" strike="noStrike">
              <a:latin typeface="Arial"/>
            </a:endParaRPr>
          </a:p>
          <a:p>
            <a:pPr algn="just">
              <a:lnSpc>
                <a:spcPct val="100000"/>
              </a:lnSpc>
            </a:pPr>
            <a:endParaRPr b="0" lang="en-US" sz="2400" spc="-1" strike="noStrike">
              <a:latin typeface="Arial"/>
            </a:endParaRPr>
          </a:p>
          <a:p>
            <a:pPr algn="just">
              <a:lnSpc>
                <a:spcPct val="100000"/>
              </a:lnSpc>
            </a:pPr>
            <a:r>
              <a:rPr b="0" lang="en-US" sz="2400" spc="-1" strike="noStrike">
                <a:solidFill>
                  <a:srgbClr val="595959"/>
                </a:solidFill>
                <a:latin typeface="Calibri"/>
                <a:ea typeface="DejaVu Sans"/>
              </a:rPr>
              <a:t>A weak password can also be one that is easily guessed by </a:t>
            </a:r>
            <a:endParaRPr b="0" lang="en-US" sz="2400" spc="-1" strike="noStrike">
              <a:latin typeface="Arial"/>
            </a:endParaRPr>
          </a:p>
          <a:p>
            <a:pPr algn="just">
              <a:lnSpc>
                <a:spcPct val="100000"/>
              </a:lnSpc>
            </a:pPr>
            <a:r>
              <a:rPr b="0" lang="en-US" sz="2400" spc="-1" strike="noStrike">
                <a:solidFill>
                  <a:srgbClr val="595959"/>
                </a:solidFill>
                <a:latin typeface="Calibri"/>
                <a:ea typeface="DejaVu Sans"/>
              </a:rPr>
              <a:t>someone profiling the user, such as a birthday, nickname, address, name of a pet or relative, or a common word such as “God”, “love”, “money” or “password”.</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Imagen 4" descr=""/>
          <p:cNvPicPr/>
          <p:nvPr/>
        </p:nvPicPr>
        <p:blipFill>
          <a:blip r:embed="rId1"/>
          <a:stretch/>
        </p:blipFill>
        <p:spPr>
          <a:xfrm>
            <a:off x="0" y="0"/>
            <a:ext cx="12191400" cy="6857280"/>
          </a:xfrm>
          <a:prstGeom prst="rect">
            <a:avLst/>
          </a:prstGeom>
          <a:ln>
            <a:noFill/>
          </a:ln>
        </p:spPr>
      </p:pic>
      <p:pic>
        <p:nvPicPr>
          <p:cNvPr id="187" name="Imagen 6" descr=""/>
          <p:cNvPicPr/>
          <p:nvPr/>
        </p:nvPicPr>
        <p:blipFill>
          <a:blip r:embed="rId2"/>
          <a:stretch/>
        </p:blipFill>
        <p:spPr>
          <a:xfrm>
            <a:off x="803520" y="845640"/>
            <a:ext cx="719640" cy="183600"/>
          </a:xfrm>
          <a:prstGeom prst="rect">
            <a:avLst/>
          </a:prstGeom>
          <a:ln>
            <a:noFill/>
          </a:ln>
        </p:spPr>
      </p:pic>
      <p:sp>
        <p:nvSpPr>
          <p:cNvPr id="188" name="CustomShape 1"/>
          <p:cNvSpPr/>
          <p:nvPr/>
        </p:nvSpPr>
        <p:spPr>
          <a:xfrm>
            <a:off x="744480" y="969480"/>
            <a:ext cx="462924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000" spc="-1" strike="noStrike">
                <a:solidFill>
                  <a:srgbClr val="dc3344"/>
                </a:solidFill>
                <a:latin typeface="Arial"/>
                <a:ea typeface="DejaVu Sans"/>
              </a:rPr>
              <a:t>Credential Stuffing?</a:t>
            </a:r>
            <a:endParaRPr b="0" lang="en-US" sz="4000" spc="-1" strike="noStrike">
              <a:latin typeface="Arial"/>
            </a:endParaRPr>
          </a:p>
        </p:txBody>
      </p:sp>
      <p:sp>
        <p:nvSpPr>
          <p:cNvPr id="189" name="CustomShape 2"/>
          <p:cNvSpPr/>
          <p:nvPr/>
        </p:nvSpPr>
        <p:spPr>
          <a:xfrm>
            <a:off x="803520" y="1820160"/>
            <a:ext cx="6127920" cy="338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595959"/>
                </a:solidFill>
                <a:latin typeface="Calibri"/>
                <a:ea typeface="DejaVu Sans"/>
              </a:rPr>
              <a:t>When a single service gets hacked (which happens reguarly), cybercriminals are able to guess which other services you use and break into those with the same password.</a:t>
            </a:r>
            <a:br/>
            <a:endParaRPr b="0" lang="en-US" sz="2400" spc="-1" strike="noStrike">
              <a:latin typeface="Arial"/>
            </a:endParaRPr>
          </a:p>
          <a:p>
            <a:pPr algn="just">
              <a:lnSpc>
                <a:spcPct val="100000"/>
              </a:lnSpc>
            </a:pPr>
            <a:r>
              <a:rPr b="1" lang="en-US" sz="2400" spc="-1" strike="noStrike">
                <a:solidFill>
                  <a:srgbClr val="595959"/>
                </a:solidFill>
                <a:latin typeface="Calibri"/>
                <a:ea typeface="DejaVu Sans"/>
              </a:rPr>
              <a:t>Example:</a:t>
            </a:r>
            <a:r>
              <a:rPr b="0" lang="en-US" sz="2400" spc="-1" strike="noStrike">
                <a:solidFill>
                  <a:srgbClr val="595959"/>
                </a:solidFill>
                <a:latin typeface="Calibri"/>
                <a:ea typeface="DejaVu Sans"/>
              </a:rPr>
              <a:t> </a:t>
            </a:r>
            <a:endParaRPr b="0" lang="en-US" sz="2400" spc="-1" strike="noStrike">
              <a:latin typeface="Arial"/>
            </a:endParaRPr>
          </a:p>
          <a:p>
            <a:pPr algn="just">
              <a:lnSpc>
                <a:spcPct val="100000"/>
              </a:lnSpc>
            </a:pPr>
            <a:r>
              <a:rPr b="0" lang="en-US" sz="2400" spc="-1" strike="noStrike">
                <a:solidFill>
                  <a:srgbClr val="595959"/>
                </a:solidFill>
                <a:latin typeface="Calibri"/>
                <a:ea typeface="DejaVu Sans"/>
              </a:rPr>
              <a:t>Last.Fm - 2012 -&gt; 43 million passwords hacked in Last.fm breach</a:t>
            </a:r>
            <a:endParaRPr b="0" lang="en-US" sz="2400" spc="-1" strike="noStrike">
              <a:latin typeface="Arial"/>
            </a:endParaRPr>
          </a:p>
          <a:p>
            <a:pPr algn="just">
              <a:lnSpc>
                <a:spcPct val="100000"/>
              </a:lnSpc>
            </a:pPr>
            <a:endParaRPr b="0" lang="en-US" sz="2400" spc="-1" strike="noStrike">
              <a:latin typeface="Arial"/>
            </a:endParaRPr>
          </a:p>
        </p:txBody>
      </p:sp>
      <p:pic>
        <p:nvPicPr>
          <p:cNvPr id="190" name="Picture 3" descr=""/>
          <p:cNvPicPr/>
          <p:nvPr/>
        </p:nvPicPr>
        <p:blipFill>
          <a:blip r:embed="rId3"/>
          <a:stretch/>
        </p:blipFill>
        <p:spPr>
          <a:xfrm>
            <a:off x="6477120" y="1677240"/>
            <a:ext cx="5714280" cy="3809160"/>
          </a:xfrm>
          <a:prstGeom prst="rect">
            <a:avLst/>
          </a:prstGeom>
          <a:ln>
            <a:noFill/>
          </a:ln>
          <a:effectLst>
            <a:softEdge rad="520700"/>
          </a:effectLst>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1901</TotalTime>
  <Application>LibreOffice/6.2.6.2$Linux_X86_64 LibreOffice_project/20$Build-2</Application>
  <Words>535</Words>
  <Paragraphs>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2019-06-25T21:32:47Z</dcterms:created>
  <dc:creator>Mishelle Rosete</dc:creator>
  <dc:description/>
  <dc:language>en-US</dc:language>
  <cp:lastModifiedBy/>
  <dcterms:modified xsi:type="dcterms:W3CDTF">2019-09-23T10:05:17Z</dcterms:modified>
  <cp:revision>83</cp:revision>
  <dc:subject/>
  <dc:title>Lorem Ipsum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